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Lst>
  <p:notesMasterIdLst>
    <p:notesMasterId r:id="rId50"/>
  </p:notesMasterIdLst>
  <p:handoutMasterIdLst>
    <p:handoutMasterId r:id="rId51"/>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64118" autoAdjust="0"/>
  </p:normalViewPr>
  <p:slideViewPr>
    <p:cSldViewPr snapToGrid="0" snapToObjects="1">
      <p:cViewPr varScale="1">
        <p:scale>
          <a:sx n="74" d="100"/>
          <a:sy n="74" d="100"/>
        </p:scale>
        <p:origin x="198"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52" d="100"/>
          <a:sy n="52" d="100"/>
        </p:scale>
        <p:origin x="2718" y="90"/>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4/14/2020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7200" y="766763"/>
            <a:ext cx="5934075" cy="3338512"/>
          </a:xfrm>
        </p:spPr>
      </p:sp>
      <p:sp>
        <p:nvSpPr>
          <p:cNvPr id="3" name="备注占位符 2"/>
          <p:cNvSpPr>
            <a:spLocks noGrp="1"/>
          </p:cNvSpPr>
          <p:nvPr>
            <p:ph type="body" idx="1"/>
          </p:nvPr>
        </p:nvSpPr>
        <p:spPr/>
        <p:txBody>
          <a:bodyPr/>
          <a:lstStyle/>
          <a:p>
            <a:endParaRPr lang="zh-CN" altLang="en-US" dirty="0">
              <a:latin typeface="Huawei Sans" panose="020C0503030203020204" pitchFamily="34" charset="0"/>
            </a:endParaRPr>
          </a:p>
        </p:txBody>
      </p:sp>
    </p:spTree>
    <p:extLst>
      <p:ext uri="{BB962C8B-B14F-4D97-AF65-F5344CB8AC3E}">
        <p14:creationId xmlns:p14="http://schemas.microsoft.com/office/powerpoint/2010/main" val="28502595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Boot Read-Only Memory (BootROM) is a set of programs added to the ROM chip of a device. BootROM stores the device's most important input and output programs, system settings, startup self-check program, and system automatic startup program.</a:t>
            </a:r>
          </a:p>
          <a:p>
            <a:r>
              <a:rPr lang="en-US" smtClean="0"/>
              <a:t>The startup interface provides the information about the running program of the system, the running VRP version, and the loading path.</a:t>
            </a:r>
          </a:p>
          <a:p>
            <a:endParaRPr lang="zh-CN" altLang="en-US" smtClean="0"/>
          </a:p>
          <a:p>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513245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786367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07370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To limit users' access permissions to a device, the device manages users by level and establishes a mapping between user levels and command levels. After a user logs in to a device, the user can use only commands of the corresponding levels or lower. By default, the user command level ranges from 0 to 3, and the user level ranges from 0 to 15. The mapping between user levels and command levels is shown in the table.</a:t>
            </a:r>
            <a:endParaRPr lang="en-US"/>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101912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Note: The login page, mode, and IP address may vary according to devices. For details, see the product documentation.</a:t>
            </a:r>
          </a:p>
          <a:p>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3673005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备注占位符 2"/>
          <p:cNvSpPr>
            <a:spLocks noGrp="1"/>
          </p:cNvSpPr>
          <p:nvPr>
            <p:ph type="body" idx="1"/>
          </p:nvPr>
        </p:nvSpPr>
        <p:spPr/>
        <p:txBody>
          <a:bodyPr/>
          <a:lstStyle/>
          <a:p>
            <a:r>
              <a:rPr lang="en-US" smtClean="0"/>
              <a:t>Use a console cable to connect the console port of a device with the COM port of a computer. You can then use PuTTY on the computer to log in to the device and perform local commissioning and maintenance. A console port is an RJ45 port that complies with the RS232 serial port standard. At present, the COM ports provided by most desktop computers can be connected to console ports. In most cases, a laptop does not provide a COM port. Therefore, a USB-to-RS232 conversion port is required if you use a laptop.</a:t>
            </a:r>
          </a:p>
          <a:p>
            <a:r>
              <a:rPr lang="en-US" smtClean="0"/>
              <a:t>The console port login function is enabled by default and does not need to be pre-configured.</a:t>
            </a:r>
            <a:endParaRPr lang="en-US" dirty="0"/>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004134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Many terminal simulators can initiate console connections. PuTTY is one of the options for connecting to VRP. If PuTTY is used for access to VRP, you must set port parameters. The figure in the slide shows examples of port parameter settings. If the parameter values were ever changed, you need to restore the default values.</a:t>
            </a:r>
          </a:p>
          <a:p>
            <a:r>
              <a:rPr lang="en-US" smtClean="0"/>
              <a:t>After the settings are complete, click Open. The connection with VRP is then set up.</a:t>
            </a:r>
            <a:endParaRPr 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41829427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By default, the SSH login function is disabled on a device. You need to log in to the device through the console port and configure mandatory parameters for SSH login before using the SSH login function.</a:t>
            </a:r>
          </a:p>
          <a:p>
            <a:endParaRPr lang="zh-CN" altLang="en-US"/>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5072239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CLI is an interface through which users can interact with a device. When the command prompt is displayed after a user logs in to a device, it means that the user has entered the CLI successfully.</a:t>
            </a:r>
          </a:p>
          <a:p>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3412000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96769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6984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Each command must contain a maximum of one command word and can contain multiple keywords and parameters. A parameter must be composed of a parameter name and a parameter value.</a:t>
            </a:r>
          </a:p>
          <a:p>
            <a:r>
              <a:rPr lang="en-US" smtClean="0"/>
              <a:t>The command word, keywords, parameter names, and parameter values in a command are separated by spaces.</a:t>
            </a:r>
            <a:endParaRPr lang="en-US"/>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919395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idx="1"/>
          </p:nvPr>
        </p:nvSpPr>
        <p:spPr/>
        <p:txBody>
          <a:bodyPr/>
          <a:lstStyle/>
          <a:p>
            <a:r>
              <a:rPr lang="en-US" smtClean="0"/>
              <a:t>The user view is the first view displayed after you log in to a device. Only query and tool commands are provided in the user view.</a:t>
            </a:r>
          </a:p>
          <a:p>
            <a:r>
              <a:rPr lang="en-US" smtClean="0"/>
              <a:t>In the user view, only the system view can be accessed. Global configuration commands are provided in the system view. If the system has a lower-level configuration view, the command for entering the lower-level configuration view is provided in the system view.</a:t>
            </a:r>
            <a:endParaRPr lang="en-US"/>
          </a:p>
        </p:txBody>
      </p:sp>
      <p:sp>
        <p:nvSpPr>
          <p:cNvPr id="3" name="幻灯片图像占位符 2"/>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825823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7200" y="766763"/>
            <a:ext cx="5934075" cy="3338512"/>
          </a:xfrm>
        </p:spPr>
      </p:sp>
      <p:sp>
        <p:nvSpPr>
          <p:cNvPr id="5" name="备注占位符 4"/>
          <p:cNvSpPr>
            <a:spLocks noGrp="1"/>
          </p:cNvSpPr>
          <p:nvPr>
            <p:ph type="body" idx="1"/>
          </p:nvPr>
        </p:nvSpPr>
        <p:spPr/>
        <p:txBody>
          <a:bodyPr/>
          <a:lstStyle/>
          <a:p>
            <a:r>
              <a:rPr lang="en-US" smtClean="0">
                <a:latin typeface="Huawei Sans" panose="020C0503030203020204" pitchFamily="34" charset="0"/>
              </a:rPr>
              <a:t>After you log in to the system, the user view is displayed first. This view provides only display commands and tool commands, such as </a:t>
            </a:r>
            <a:r>
              <a:rPr lang="en-US" b="1" smtClean="0">
                <a:latin typeface="Huawei Sans" panose="020C0503030203020204" pitchFamily="34" charset="0"/>
              </a:rPr>
              <a:t>ping</a:t>
            </a:r>
            <a:r>
              <a:rPr lang="en-US" smtClean="0">
                <a:latin typeface="Huawei Sans" panose="020C0503030203020204" pitchFamily="34" charset="0"/>
              </a:rPr>
              <a:t> and </a:t>
            </a:r>
            <a:r>
              <a:rPr lang="en-US" b="1" smtClean="0">
                <a:latin typeface="Huawei Sans" panose="020C0503030203020204" pitchFamily="34" charset="0"/>
              </a:rPr>
              <a:t>telnet</a:t>
            </a:r>
            <a:r>
              <a:rPr lang="en-US" smtClean="0">
                <a:latin typeface="Huawei Sans" panose="020C0503030203020204" pitchFamily="34" charset="0"/>
              </a:rPr>
              <a:t>. It does not provide any configuration commands.</a:t>
            </a:r>
          </a:p>
          <a:p>
            <a:r>
              <a:rPr lang="en-US" smtClean="0">
                <a:latin typeface="Huawei Sans" panose="020C0503030203020204" pitchFamily="34" charset="0"/>
              </a:rPr>
              <a:t>You can run the </a:t>
            </a:r>
            <a:r>
              <a:rPr lang="en-US" b="1" smtClean="0">
                <a:latin typeface="Huawei Sans" panose="020C0503030203020204" pitchFamily="34" charset="0"/>
              </a:rPr>
              <a:t>system-view</a:t>
            </a:r>
            <a:r>
              <a:rPr lang="en-US" smtClean="0">
                <a:latin typeface="Huawei Sans" panose="020C0503030203020204" pitchFamily="34" charset="0"/>
              </a:rPr>
              <a:t> command in the user view to enter the system view. The system view provides some simple global configuration commands.</a:t>
            </a:r>
          </a:p>
          <a:p>
            <a:r>
              <a:rPr lang="en-US" smtClean="0">
                <a:latin typeface="Huawei Sans" panose="020C0503030203020204" pitchFamily="34" charset="0"/>
              </a:rPr>
              <a:t>In a complex configuration scenario, for example, multiple parameters need to be configured for an Ethernet interface, you can run the </a:t>
            </a:r>
            <a:r>
              <a:rPr lang="en-US" b="1" smtClean="0">
                <a:latin typeface="Huawei Sans" panose="020C0503030203020204" pitchFamily="34" charset="0"/>
              </a:rPr>
              <a:t>interface GigabitEthernet</a:t>
            </a:r>
            <a:r>
              <a:rPr lang="en-US" smtClean="0">
                <a:latin typeface="Huawei Sans" panose="020C0503030203020204" pitchFamily="34" charset="0"/>
              </a:rPr>
              <a:t> </a:t>
            </a:r>
            <a:r>
              <a:rPr lang="en-US" i="1" smtClean="0">
                <a:latin typeface="Huawei Sans" panose="020C0503030203020204" pitchFamily="34" charset="0"/>
              </a:rPr>
              <a:t>X</a:t>
            </a:r>
            <a:r>
              <a:rPr lang="en-US" smtClean="0">
                <a:latin typeface="Huawei Sans" panose="020C0503030203020204" pitchFamily="34" charset="0"/>
              </a:rPr>
              <a:t> command (</a:t>
            </a:r>
            <a:r>
              <a:rPr lang="en-US" i="1" smtClean="0">
                <a:latin typeface="Huawei Sans" panose="020C0503030203020204" pitchFamily="34" charset="0"/>
              </a:rPr>
              <a:t>X</a:t>
            </a:r>
            <a:r>
              <a:rPr lang="en-US" smtClean="0">
                <a:latin typeface="Huawei Sans" panose="020C0503030203020204" pitchFamily="34" charset="0"/>
              </a:rPr>
              <a:t> indicates the number of the interface) to enter the GE interface view. Configurations performed in this view take effect only on the specified GE interface.</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24876132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7200" y="766763"/>
            <a:ext cx="5934075" cy="3338512"/>
          </a:xfrm>
        </p:spPr>
      </p:sp>
      <p:sp>
        <p:nvSpPr>
          <p:cNvPr id="5" name="备注占位符 4"/>
          <p:cNvSpPr>
            <a:spLocks noGrp="1"/>
          </p:cNvSpPr>
          <p:nvPr>
            <p:ph type="body" idx="1"/>
          </p:nvPr>
        </p:nvSpPr>
        <p:spPr/>
        <p:txBody>
          <a:bodyPr/>
          <a:lstStyle/>
          <a:p>
            <a:r>
              <a:rPr lang="en-US">
                <a:latin typeface="Huawei Sans" panose="020C0503030203020204" pitchFamily="34" charset="0"/>
              </a:rPr>
              <a:t>Note: "keyword" mentioned in this section means any character string except a parameter value string in a command. The meaning is different from that of "keyword" in the command format.</a:t>
            </a:r>
          </a:p>
        </p:txBody>
      </p:sp>
    </p:spTree>
    <p:extLst>
      <p:ext uri="{BB962C8B-B14F-4D97-AF65-F5344CB8AC3E}">
        <p14:creationId xmlns:p14="http://schemas.microsoft.com/office/powerpoint/2010/main" val="202650473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111410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command help information displayed in this slide is for reference only, which varies according to devices.</a:t>
            </a:r>
            <a:endParaRPr lang="en-US"/>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3864661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08975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405341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9486346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309048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965855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VRP uses the file system to manages files and directories on a device. To manage files and directories, you often need to run basic commands to query file or directory information. Such commonly used basic commands include </a:t>
            </a:r>
            <a:r>
              <a:rPr lang="en-US" b="1">
                <a:latin typeface="Huawei Sans" panose="020C0503030203020204" pitchFamily="34" charset="0"/>
              </a:rPr>
              <a:t>pwd</a:t>
            </a:r>
            <a:r>
              <a:rPr lang="en-US">
                <a:latin typeface="Huawei Sans" panose="020C0503030203020204" pitchFamily="34" charset="0"/>
              </a:rPr>
              <a:t>, </a:t>
            </a:r>
            <a:r>
              <a:rPr lang="en-US" b="1">
                <a:latin typeface="Huawei Sans" panose="020C0503030203020204" pitchFamily="34" charset="0"/>
              </a:rPr>
              <a:t>dir [/all]</a:t>
            </a:r>
            <a:r>
              <a:rPr lang="en-US">
                <a:latin typeface="Huawei Sans" panose="020C0503030203020204" pitchFamily="34" charset="0"/>
              </a:rPr>
              <a:t> [ </a:t>
            </a:r>
            <a:r>
              <a:rPr lang="en-US" i="1">
                <a:latin typeface="Huawei Sans" panose="020C0503030203020204" pitchFamily="34" charset="0"/>
              </a:rPr>
              <a:t>filename</a:t>
            </a:r>
            <a:r>
              <a:rPr lang="en-US">
                <a:latin typeface="Huawei Sans" panose="020C0503030203020204" pitchFamily="34" charset="0"/>
              </a:rPr>
              <a:t> | </a:t>
            </a:r>
            <a:r>
              <a:rPr lang="en-US" i="1">
                <a:latin typeface="Huawei Sans" panose="020C0503030203020204" pitchFamily="34" charset="0"/>
              </a:rPr>
              <a:t>directory</a:t>
            </a:r>
            <a:r>
              <a:rPr lang="en-US">
                <a:latin typeface="Huawei Sans" panose="020C0503030203020204" pitchFamily="34" charset="0"/>
              </a:rPr>
              <a:t> ], and </a:t>
            </a:r>
            <a:r>
              <a:rPr lang="en-US" b="1">
                <a:latin typeface="Huawei Sans" panose="020C0503030203020204" pitchFamily="34" charset="0"/>
              </a:rPr>
              <a:t>more</a:t>
            </a:r>
            <a:r>
              <a:rPr lang="en-US">
                <a:latin typeface="Huawei Sans" panose="020C0503030203020204" pitchFamily="34" charset="0"/>
              </a:rPr>
              <a:t> [ </a:t>
            </a:r>
            <a:r>
              <a:rPr lang="en-US" b="1">
                <a:latin typeface="Huawei Sans" panose="020C0503030203020204" pitchFamily="34" charset="0"/>
              </a:rPr>
              <a:t>/binary</a:t>
            </a:r>
            <a:r>
              <a:rPr lang="en-US">
                <a:latin typeface="Huawei Sans" panose="020C0503030203020204" pitchFamily="34" charset="0"/>
              </a:rPr>
              <a:t> ] </a:t>
            </a:r>
            <a:r>
              <a:rPr lang="en-US" i="1">
                <a:latin typeface="Huawei Sans" panose="020C0503030203020204" pitchFamily="34" charset="0"/>
              </a:rPr>
              <a:t>filename</a:t>
            </a:r>
            <a:r>
              <a:rPr lang="en-US">
                <a:latin typeface="Huawei Sans" panose="020C0503030203020204" pitchFamily="34" charset="0"/>
              </a:rPr>
              <a:t> [ </a:t>
            </a:r>
            <a:r>
              <a:rPr lang="en-US" i="1">
                <a:latin typeface="Huawei Sans" panose="020C0503030203020204" pitchFamily="34" charset="0"/>
              </a:rPr>
              <a:t>offset</a:t>
            </a:r>
            <a:r>
              <a:rPr lang="en-US">
                <a:latin typeface="Huawei Sans" panose="020C0503030203020204" pitchFamily="34" charset="0"/>
              </a:rPr>
              <a:t> ] [ </a:t>
            </a:r>
            <a:r>
              <a:rPr lang="en-US" b="1">
                <a:latin typeface="Huawei Sans" panose="020C0503030203020204" pitchFamily="34" charset="0"/>
              </a:rPr>
              <a:t>all</a:t>
            </a:r>
            <a:r>
              <a:rPr lang="en-US">
                <a:latin typeface="Huawei Sans" panose="020C0503030203020204" pitchFamily="34" charset="0"/>
              </a:rPr>
              <a:t> ].</a:t>
            </a:r>
          </a:p>
          <a:p>
            <a:pPr lvl="1"/>
            <a:r>
              <a:rPr lang="en-US">
                <a:latin typeface="Huawei Sans" panose="020C0503030203020204" pitchFamily="34" charset="0"/>
              </a:rPr>
              <a:t>The </a:t>
            </a:r>
            <a:r>
              <a:rPr lang="en-US" b="1">
                <a:latin typeface="Huawei Sans" panose="020C0503030203020204" pitchFamily="34" charset="0"/>
              </a:rPr>
              <a:t>pwd</a:t>
            </a:r>
            <a:r>
              <a:rPr lang="en-US">
                <a:latin typeface="Huawei Sans" panose="020C0503030203020204" pitchFamily="34" charset="0"/>
              </a:rPr>
              <a:t> command displays the current working directory.</a:t>
            </a:r>
          </a:p>
          <a:p>
            <a:pPr lvl="1"/>
            <a:r>
              <a:rPr lang="en-US">
                <a:latin typeface="Huawei Sans" panose="020C0503030203020204" pitchFamily="34" charset="0"/>
              </a:rPr>
              <a:t>The </a:t>
            </a:r>
            <a:r>
              <a:rPr lang="en-US" b="1">
                <a:latin typeface="Huawei Sans" panose="020C0503030203020204" pitchFamily="34" charset="0"/>
              </a:rPr>
              <a:t>dir [/all] </a:t>
            </a:r>
            <a:r>
              <a:rPr lang="en-US">
                <a:latin typeface="Huawei Sans" panose="020C0503030203020204" pitchFamily="34" charset="0"/>
              </a:rPr>
              <a:t>[ </a:t>
            </a:r>
            <a:r>
              <a:rPr lang="en-US" i="1">
                <a:latin typeface="Huawei Sans" panose="020C0503030203020204" pitchFamily="34" charset="0"/>
              </a:rPr>
              <a:t>filename</a:t>
            </a:r>
            <a:r>
              <a:rPr lang="en-US">
                <a:latin typeface="Huawei Sans" panose="020C0503030203020204" pitchFamily="34" charset="0"/>
              </a:rPr>
              <a:t> | </a:t>
            </a:r>
            <a:r>
              <a:rPr lang="en-US" i="1">
                <a:latin typeface="Huawei Sans" panose="020C0503030203020204" pitchFamily="34" charset="0"/>
              </a:rPr>
              <a:t>directory</a:t>
            </a:r>
            <a:r>
              <a:rPr lang="en-US">
                <a:latin typeface="Huawei Sans" panose="020C0503030203020204" pitchFamily="34" charset="0"/>
              </a:rPr>
              <a:t> ] command displays information about files in the current directory.</a:t>
            </a:r>
          </a:p>
          <a:p>
            <a:pPr lvl="1"/>
            <a:r>
              <a:rPr lang="en-US">
                <a:latin typeface="Huawei Sans" panose="020C0503030203020204" pitchFamily="34" charset="0"/>
              </a:rPr>
              <a:t>The </a:t>
            </a:r>
            <a:r>
              <a:rPr lang="en-US" b="1">
                <a:latin typeface="Huawei Sans" panose="020C0503030203020204" pitchFamily="34" charset="0"/>
              </a:rPr>
              <a:t>more [/binary] </a:t>
            </a:r>
            <a:r>
              <a:rPr lang="en-US" i="1">
                <a:latin typeface="Huawei Sans" panose="020C0503030203020204" pitchFamily="34" charset="0"/>
              </a:rPr>
              <a:t>filename</a:t>
            </a:r>
            <a:r>
              <a:rPr lang="en-US">
                <a:latin typeface="Huawei Sans" panose="020C0503030203020204" pitchFamily="34" charset="0"/>
              </a:rPr>
              <a:t> [ </a:t>
            </a:r>
            <a:r>
              <a:rPr lang="en-US" i="1">
                <a:latin typeface="Huawei Sans" panose="020C0503030203020204" pitchFamily="34" charset="0"/>
              </a:rPr>
              <a:t>offset</a:t>
            </a:r>
            <a:r>
              <a:rPr lang="en-US">
                <a:latin typeface="Huawei Sans" panose="020C0503030203020204" pitchFamily="34" charset="0"/>
              </a:rPr>
              <a:t> ]</a:t>
            </a:r>
            <a:r>
              <a:rPr lang="en-US" b="1">
                <a:latin typeface="Huawei Sans" panose="020C0503030203020204" pitchFamily="34" charset="0"/>
              </a:rPr>
              <a:t> [ all ]</a:t>
            </a:r>
            <a:r>
              <a:rPr lang="en-US">
                <a:latin typeface="Huawei Sans" panose="020C0503030203020204" pitchFamily="34" charset="0"/>
              </a:rPr>
              <a:t> command displays the content of a text file.</a:t>
            </a:r>
          </a:p>
          <a:p>
            <a:pPr lvl="1"/>
            <a:r>
              <a:rPr lang="en-US">
                <a:latin typeface="Huawei Sans" panose="020C0503030203020204" pitchFamily="34" charset="0"/>
              </a:rPr>
              <a:t>In this example, the </a:t>
            </a:r>
            <a:r>
              <a:rPr lang="en-US" b="1">
                <a:latin typeface="Huawei Sans" panose="020C0503030203020204" pitchFamily="34" charset="0"/>
              </a:rPr>
              <a:t>dir</a:t>
            </a:r>
            <a:r>
              <a:rPr lang="en-US">
                <a:latin typeface="Huawei Sans" panose="020C0503030203020204" pitchFamily="34" charset="0"/>
              </a:rPr>
              <a:t> command is run in the user view to display information about files in the flash memory.</a:t>
            </a:r>
          </a:p>
          <a:p>
            <a:r>
              <a:rPr lang="en-US">
                <a:latin typeface="Huawei Sans" panose="020C0503030203020204" pitchFamily="34" charset="0"/>
              </a:rPr>
              <a:t>Common commands for operating directories include </a:t>
            </a:r>
            <a:r>
              <a:rPr lang="en-US" b="1">
                <a:latin typeface="Huawei Sans" panose="020C0503030203020204" pitchFamily="34" charset="0"/>
              </a:rPr>
              <a:t>cd </a:t>
            </a:r>
            <a:r>
              <a:rPr lang="en-US" i="1">
                <a:latin typeface="Huawei Sans" panose="020C0503030203020204" pitchFamily="34" charset="0"/>
              </a:rPr>
              <a:t>directory</a:t>
            </a:r>
            <a:r>
              <a:rPr lang="en-US">
                <a:latin typeface="Huawei Sans" panose="020C0503030203020204" pitchFamily="34" charset="0"/>
              </a:rPr>
              <a:t>, </a:t>
            </a:r>
            <a:r>
              <a:rPr lang="en-US" b="1">
                <a:latin typeface="Huawei Sans" panose="020C0503030203020204" pitchFamily="34" charset="0"/>
              </a:rPr>
              <a:t>mkdir </a:t>
            </a:r>
            <a:r>
              <a:rPr lang="en-US" i="1">
                <a:latin typeface="Huawei Sans" panose="020C0503030203020204" pitchFamily="34" charset="0"/>
              </a:rPr>
              <a:t>directory</a:t>
            </a:r>
            <a:r>
              <a:rPr lang="en-US">
                <a:latin typeface="Huawei Sans" panose="020C0503030203020204" pitchFamily="34" charset="0"/>
              </a:rPr>
              <a:t>, and </a:t>
            </a:r>
            <a:r>
              <a:rPr lang="en-US" b="1">
                <a:latin typeface="Huawei Sans" panose="020C0503030203020204" pitchFamily="34" charset="0"/>
              </a:rPr>
              <a:t>rmdir </a:t>
            </a:r>
            <a:r>
              <a:rPr lang="en-US" i="1">
                <a:latin typeface="Huawei Sans" panose="020C0503030203020204" pitchFamily="34" charset="0"/>
              </a:rPr>
              <a:t>directory</a:t>
            </a:r>
            <a:r>
              <a:rPr lang="en-US">
                <a:latin typeface="Huawei Sans" panose="020C0503030203020204" pitchFamily="34" charset="0"/>
              </a:rPr>
              <a:t>.</a:t>
            </a:r>
          </a:p>
          <a:p>
            <a:pPr lvl="1"/>
            <a:r>
              <a:rPr lang="en-US">
                <a:latin typeface="Huawei Sans" panose="020C0503030203020204" pitchFamily="34" charset="0"/>
              </a:rPr>
              <a:t>The </a:t>
            </a:r>
            <a:r>
              <a:rPr lang="en-US" b="1">
                <a:latin typeface="Huawei Sans" panose="020C0503030203020204" pitchFamily="34" charset="0"/>
              </a:rPr>
              <a:t>cd </a:t>
            </a:r>
            <a:r>
              <a:rPr lang="en-US" i="1">
                <a:latin typeface="Huawei Sans" panose="020C0503030203020204" pitchFamily="34" charset="0"/>
              </a:rPr>
              <a:t>directory</a:t>
            </a:r>
            <a:r>
              <a:rPr lang="en-US">
                <a:latin typeface="Huawei Sans" panose="020C0503030203020204" pitchFamily="34" charset="0"/>
              </a:rPr>
              <a:t> command changes the current working directory.</a:t>
            </a:r>
          </a:p>
          <a:p>
            <a:pPr lvl="1"/>
            <a:r>
              <a:rPr lang="en-US">
                <a:latin typeface="Huawei Sans" panose="020C0503030203020204" pitchFamily="34" charset="0"/>
              </a:rPr>
              <a:t>The </a:t>
            </a:r>
            <a:r>
              <a:rPr lang="en-US" b="1">
                <a:latin typeface="Huawei Sans" panose="020C0503030203020204" pitchFamily="34" charset="0"/>
              </a:rPr>
              <a:t>mkdir</a:t>
            </a:r>
            <a:r>
              <a:rPr lang="en-US" i="1">
                <a:latin typeface="Huawei Sans" panose="020C0503030203020204" pitchFamily="34" charset="0"/>
              </a:rPr>
              <a:t> directory</a:t>
            </a:r>
            <a:r>
              <a:rPr lang="en-US">
                <a:latin typeface="Huawei Sans" panose="020C0503030203020204" pitchFamily="34" charset="0"/>
              </a:rPr>
              <a:t> command creates a directory. A directory name can contain 1 to 64 characters.</a:t>
            </a:r>
          </a:p>
          <a:p>
            <a:pPr lvl="1"/>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33658903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The </a:t>
            </a:r>
            <a:r>
              <a:rPr lang="en-US" b="1">
                <a:latin typeface="Huawei Sans" panose="020C0503030203020204" pitchFamily="34" charset="0"/>
              </a:rPr>
              <a:t>rmdir </a:t>
            </a:r>
            <a:r>
              <a:rPr lang="en-US" i="1">
                <a:latin typeface="Huawei Sans" panose="020C0503030203020204" pitchFamily="34" charset="0"/>
              </a:rPr>
              <a:t>directory</a:t>
            </a:r>
            <a:r>
              <a:rPr lang="en-US">
                <a:latin typeface="Huawei Sans" panose="020C0503030203020204" pitchFamily="34" charset="0"/>
              </a:rPr>
              <a:t> command deletes a directory from the file system. A directory to be deleted must be empty; otherwise, it cannot be deleted using this command.</a:t>
            </a:r>
          </a:p>
          <a:p>
            <a:r>
              <a:rPr lang="en-US">
                <a:latin typeface="Huawei Sans" panose="020C0503030203020204" pitchFamily="34" charset="0"/>
              </a:rPr>
              <a:t>The </a:t>
            </a:r>
            <a:r>
              <a:rPr lang="en-US" b="1">
                <a:latin typeface="Huawei Sans" panose="020C0503030203020204" pitchFamily="34" charset="0"/>
              </a:rPr>
              <a:t>copy</a:t>
            </a:r>
            <a:r>
              <a:rPr lang="en-US">
                <a:latin typeface="Huawei Sans" panose="020C0503030203020204" pitchFamily="34" charset="0"/>
              </a:rPr>
              <a:t> </a:t>
            </a:r>
            <a:r>
              <a:rPr lang="en-US" i="1">
                <a:latin typeface="Huawei Sans" panose="020C0503030203020204" pitchFamily="34" charset="0"/>
              </a:rPr>
              <a:t>source-filename destination-filename</a:t>
            </a:r>
            <a:r>
              <a:rPr lang="en-US">
                <a:latin typeface="Huawei Sans" panose="020C0503030203020204" pitchFamily="34" charset="0"/>
              </a:rPr>
              <a:t> command copies a file. If the target file already exists, the system displays a message indicating that the target file will be replaced. The target file name cannot be the same as the system startup file name. Otherwise, the system displays an error message.</a:t>
            </a:r>
          </a:p>
          <a:p>
            <a:r>
              <a:rPr lang="en-US">
                <a:latin typeface="Huawei Sans" panose="020C0503030203020204" pitchFamily="34" charset="0"/>
              </a:rPr>
              <a:t>The </a:t>
            </a:r>
            <a:r>
              <a:rPr lang="en-US" b="1">
                <a:latin typeface="Huawei Sans" panose="020C0503030203020204" pitchFamily="34" charset="0"/>
              </a:rPr>
              <a:t>move</a:t>
            </a:r>
            <a:r>
              <a:rPr lang="en-US">
                <a:latin typeface="Huawei Sans" panose="020C0503030203020204" pitchFamily="34" charset="0"/>
              </a:rPr>
              <a:t> </a:t>
            </a:r>
            <a:r>
              <a:rPr lang="en-US" i="1">
                <a:latin typeface="Huawei Sans" panose="020C0503030203020204" pitchFamily="34" charset="0"/>
              </a:rPr>
              <a:t>source-filename destination-filename</a:t>
            </a:r>
            <a:r>
              <a:rPr lang="en-US">
                <a:latin typeface="Huawei Sans" panose="020C0503030203020204" pitchFamily="34" charset="0"/>
              </a:rPr>
              <a:t> command moves a file to another directory. The </a:t>
            </a:r>
            <a:r>
              <a:rPr lang="en-US" b="1">
                <a:latin typeface="Huawei Sans" panose="020C0503030203020204" pitchFamily="34" charset="0"/>
              </a:rPr>
              <a:t>move</a:t>
            </a:r>
            <a:r>
              <a:rPr lang="en-US">
                <a:latin typeface="Huawei Sans" panose="020C0503030203020204" pitchFamily="34" charset="0"/>
              </a:rPr>
              <a:t> command can be used to move files only within the same storage medium.</a:t>
            </a:r>
          </a:p>
          <a:p>
            <a:r>
              <a:rPr lang="en-US">
                <a:latin typeface="Huawei Sans" panose="020C0503030203020204" pitchFamily="34" charset="0"/>
              </a:rPr>
              <a:t>The </a:t>
            </a:r>
            <a:r>
              <a:rPr lang="en-US" b="1">
                <a:latin typeface="Huawei Sans" panose="020C0503030203020204" pitchFamily="34" charset="0"/>
              </a:rPr>
              <a:t>rename</a:t>
            </a:r>
            <a:r>
              <a:rPr lang="en-US">
                <a:latin typeface="Huawei Sans" panose="020C0503030203020204" pitchFamily="34" charset="0"/>
              </a:rPr>
              <a:t> </a:t>
            </a:r>
            <a:r>
              <a:rPr lang="en-US" i="1">
                <a:latin typeface="Huawei Sans" panose="020C0503030203020204" pitchFamily="34" charset="0"/>
              </a:rPr>
              <a:t>old-name new-name</a:t>
            </a:r>
            <a:r>
              <a:rPr lang="en-US">
                <a:latin typeface="Huawei Sans" panose="020C0503030203020204" pitchFamily="34" charset="0"/>
              </a:rPr>
              <a:t> command renames a directory or file.</a:t>
            </a:r>
          </a:p>
          <a:p>
            <a:r>
              <a:rPr lang="en-US" smtClean="0">
                <a:latin typeface="Huawei Sans" panose="020C0503030203020204" pitchFamily="34" charset="0"/>
              </a:rPr>
              <a:t>The </a:t>
            </a:r>
            <a:r>
              <a:rPr lang="en-US" b="1">
                <a:latin typeface="Huawei Sans" panose="020C0503030203020204" pitchFamily="34" charset="0"/>
              </a:rPr>
              <a:t>delete [/unreserved] [ /force ]</a:t>
            </a:r>
            <a:r>
              <a:rPr lang="en-US">
                <a:latin typeface="Huawei Sans" panose="020C0503030203020204" pitchFamily="34" charset="0"/>
              </a:rPr>
              <a:t> { </a:t>
            </a:r>
            <a:r>
              <a:rPr lang="en-US" i="1">
                <a:latin typeface="Huawei Sans" panose="020C0503030203020204" pitchFamily="34" charset="0"/>
              </a:rPr>
              <a:t>filename</a:t>
            </a:r>
            <a:r>
              <a:rPr lang="en-US">
                <a:latin typeface="Huawei Sans" panose="020C0503030203020204" pitchFamily="34" charset="0"/>
              </a:rPr>
              <a:t> | </a:t>
            </a:r>
            <a:r>
              <a:rPr lang="en-US" i="1">
                <a:latin typeface="Huawei Sans" panose="020C0503030203020204" pitchFamily="34" charset="0"/>
              </a:rPr>
              <a:t>devicename </a:t>
            </a:r>
            <a:r>
              <a:rPr lang="en-US">
                <a:latin typeface="Huawei Sans" panose="020C0503030203020204" pitchFamily="34" charset="0"/>
              </a:rPr>
              <a:t>} command deletes a file. If the </a:t>
            </a:r>
            <a:r>
              <a:rPr lang="en-US" i="1">
                <a:latin typeface="Huawei Sans" panose="020C0503030203020204" pitchFamily="34" charset="0"/>
              </a:rPr>
              <a:t>unreserved</a:t>
            </a:r>
            <a:r>
              <a:rPr lang="en-US">
                <a:latin typeface="Huawei Sans" panose="020C0503030203020204" pitchFamily="34" charset="0"/>
              </a:rPr>
              <a:t> parameter is not specified, the deleted file is moved to the recycle bin. A file in the recycle bin can be restored using the </a:t>
            </a:r>
            <a:r>
              <a:rPr lang="en-US" b="1">
                <a:latin typeface="Huawei Sans" panose="020C0503030203020204" pitchFamily="34" charset="0"/>
              </a:rPr>
              <a:t>undelete</a:t>
            </a:r>
            <a:r>
              <a:rPr lang="en-US">
                <a:latin typeface="Huawei Sans" panose="020C0503030203020204" pitchFamily="34" charset="0"/>
              </a:rPr>
              <a:t> command. However, if the </a:t>
            </a:r>
            <a:r>
              <a:rPr lang="en-US" b="1">
                <a:latin typeface="Huawei Sans" panose="020C0503030203020204" pitchFamily="34" charset="0"/>
              </a:rPr>
              <a:t>/unreserved</a:t>
            </a:r>
            <a:r>
              <a:rPr lang="en-US">
                <a:latin typeface="Huawei Sans" panose="020C0503030203020204" pitchFamily="34" charset="0"/>
              </a:rPr>
              <a:t> parameter is specified, the file is permanently deleted and cannot be restored any more. If the </a:t>
            </a:r>
            <a:r>
              <a:rPr lang="en-US" b="1">
                <a:latin typeface="Huawei Sans" panose="020C0503030203020204" pitchFamily="34" charset="0"/>
              </a:rPr>
              <a:t>/force</a:t>
            </a:r>
            <a:r>
              <a:rPr lang="en-US">
                <a:latin typeface="Huawei Sans" panose="020C0503030203020204" pitchFamily="34" charset="0"/>
              </a:rPr>
              <a:t> parameter is not specified in the </a:t>
            </a:r>
            <a:r>
              <a:rPr lang="en-US" b="1">
                <a:latin typeface="Huawei Sans" panose="020C0503030203020204" pitchFamily="34" charset="0"/>
              </a:rPr>
              <a:t>delete</a:t>
            </a:r>
            <a:r>
              <a:rPr lang="en-US">
                <a:latin typeface="Huawei Sans" panose="020C0503030203020204" pitchFamily="34" charset="0"/>
              </a:rPr>
              <a:t> command, the system displays a message asking you whether to delete the file. However, if the </a:t>
            </a:r>
            <a:r>
              <a:rPr lang="en-US" b="1">
                <a:latin typeface="Huawei Sans" panose="020C0503030203020204" pitchFamily="34" charset="0"/>
              </a:rPr>
              <a:t>/force</a:t>
            </a:r>
            <a:r>
              <a:rPr lang="en-US">
                <a:latin typeface="Huawei Sans" panose="020C0503030203020204" pitchFamily="34" charset="0"/>
              </a:rPr>
              <a:t> parameter is specified, the system does not display the message. </a:t>
            </a:r>
            <a:r>
              <a:rPr lang="en-US" i="1">
                <a:latin typeface="Huawei Sans" panose="020C0503030203020204" pitchFamily="34" charset="0"/>
              </a:rPr>
              <a:t>filename</a:t>
            </a:r>
            <a:r>
              <a:rPr lang="en-US">
                <a:latin typeface="Huawei Sans" panose="020C0503030203020204" pitchFamily="34" charset="0"/>
              </a:rPr>
              <a:t> specifies the name of the file to be deleted, and </a:t>
            </a:r>
            <a:r>
              <a:rPr lang="en-US" i="1">
                <a:latin typeface="Huawei Sans" panose="020C0503030203020204" pitchFamily="34" charset="0"/>
              </a:rPr>
              <a:t>devicename</a:t>
            </a:r>
            <a:r>
              <a:rPr lang="en-US">
                <a:latin typeface="Huawei Sans" panose="020C0503030203020204" pitchFamily="34" charset="0"/>
              </a:rPr>
              <a:t> specifies the name of the storage medium.</a:t>
            </a: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11599480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The </a:t>
            </a:r>
            <a:r>
              <a:rPr lang="en-US" b="1">
                <a:latin typeface="Huawei Sans" panose="020C0503030203020204" pitchFamily="34" charset="0"/>
              </a:rPr>
              <a:t>reset recycle-bin</a:t>
            </a:r>
            <a:r>
              <a:rPr lang="en-US">
                <a:latin typeface="Huawei Sans" panose="020C0503030203020204" pitchFamily="34" charset="0"/>
              </a:rPr>
              <a:t> [ </a:t>
            </a:r>
            <a:r>
              <a:rPr lang="en-US" i="1">
                <a:latin typeface="Huawei Sans" panose="020C0503030203020204" pitchFamily="34" charset="0"/>
              </a:rPr>
              <a:t>filename</a:t>
            </a:r>
            <a:r>
              <a:rPr lang="en-US">
                <a:latin typeface="Huawei Sans" panose="020C0503030203020204" pitchFamily="34" charset="0"/>
              </a:rPr>
              <a:t> | </a:t>
            </a:r>
            <a:r>
              <a:rPr lang="en-US" i="1">
                <a:latin typeface="Huawei Sans" panose="020C0503030203020204" pitchFamily="34" charset="0"/>
              </a:rPr>
              <a:t>devicename</a:t>
            </a:r>
            <a:r>
              <a:rPr lang="en-US">
                <a:latin typeface="Huawei Sans" panose="020C0503030203020204" pitchFamily="34" charset="0"/>
              </a:rPr>
              <a:t> ] command permanently deletes all or a specified file in the recycle bin. </a:t>
            </a:r>
            <a:r>
              <a:rPr lang="en-US" i="1">
                <a:latin typeface="Huawei Sans" panose="020C0503030203020204" pitchFamily="34" charset="0"/>
              </a:rPr>
              <a:t>filename</a:t>
            </a:r>
            <a:r>
              <a:rPr lang="en-US">
                <a:latin typeface="Huawei Sans" panose="020C0503030203020204" pitchFamily="34" charset="0"/>
              </a:rPr>
              <a:t> specifies the name of the file to be permanently deleted, and </a:t>
            </a:r>
            <a:r>
              <a:rPr lang="en-US" i="1">
                <a:latin typeface="Huawei Sans" panose="020C0503030203020204" pitchFamily="34" charset="0"/>
              </a:rPr>
              <a:t>devicename</a:t>
            </a:r>
            <a:r>
              <a:rPr lang="en-US">
                <a:latin typeface="Huawei Sans" panose="020C0503030203020204" pitchFamily="34" charset="0"/>
              </a:rPr>
              <a:t> specifies the name of the storage medium.</a:t>
            </a: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127589073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Generally, more than one device is deployed on a network, and the administrator needs to manage all devices in a unified manner. The first task of device commissioning is to set a system name. A system name uniquely identifies a device. The default system name of an AR series router is Huawei, and that of an S series switch is HUAWEI. A system name takes effect immediately after being set.</a:t>
            </a:r>
          </a:p>
          <a:p>
            <a:r>
              <a:rPr lang="en-US">
                <a:latin typeface="Huawei Sans" panose="020C0503030203020204" pitchFamily="34" charset="0"/>
              </a:rPr>
              <a:t>To ensure successful coordination with other devices, you need to correctly set the system clock. System clock = Coordinated Universal Time (UTC) ± Time difference between the UTC and the time of the local time zone. Generally, a device has default UTC and time difference settings.</a:t>
            </a:r>
          </a:p>
          <a:p>
            <a:pPr lvl="1"/>
            <a:r>
              <a:rPr lang="en-US">
                <a:latin typeface="Huawei Sans" panose="020C0503030203020204" pitchFamily="34" charset="0"/>
              </a:rPr>
              <a:t>You can run the </a:t>
            </a:r>
            <a:r>
              <a:rPr lang="en-US" b="1">
                <a:latin typeface="Huawei Sans" panose="020C0503030203020204" pitchFamily="34" charset="0"/>
              </a:rPr>
              <a:t>clock datetime</a:t>
            </a:r>
            <a:r>
              <a:rPr lang="en-US">
                <a:latin typeface="Huawei Sans" panose="020C0503030203020204" pitchFamily="34" charset="0"/>
              </a:rPr>
              <a:t> command to set the system clock of the device. The date and time format is HH:MM:SS YYYY-MM-DD. If this command is run, the UTC is the system time minus the time difference.</a:t>
            </a:r>
          </a:p>
          <a:p>
            <a:pPr lvl="1"/>
            <a:r>
              <a:rPr lang="en-US">
                <a:latin typeface="Huawei Sans" panose="020C0503030203020204" pitchFamily="34" charset="0"/>
              </a:rPr>
              <a:t>You can also change the UTC and the system time zone to change the system clock.</a:t>
            </a:r>
          </a:p>
          <a:p>
            <a:pPr lvl="2"/>
            <a:r>
              <a:rPr lang="en-US">
                <a:latin typeface="Huawei Sans" panose="020C0503030203020204" pitchFamily="34" charset="0"/>
              </a:rPr>
              <a:t>The </a:t>
            </a:r>
            <a:r>
              <a:rPr lang="en-US" b="1">
                <a:latin typeface="Huawei Sans" panose="020C0503030203020204" pitchFamily="34" charset="0"/>
              </a:rPr>
              <a:t>clock datetime utc</a:t>
            </a:r>
            <a:r>
              <a:rPr lang="en-US">
                <a:latin typeface="Huawei Sans" panose="020C0503030203020204" pitchFamily="34" charset="0"/>
              </a:rPr>
              <a:t> </a:t>
            </a:r>
            <a:r>
              <a:rPr lang="en-US" i="1">
                <a:latin typeface="Huawei Sans" panose="020C0503030203020204" pitchFamily="34" charset="0"/>
              </a:rPr>
              <a:t>HH:MM:SS YYYY-MM-DD</a:t>
            </a:r>
            <a:r>
              <a:rPr lang="en-US">
                <a:latin typeface="Huawei Sans" panose="020C0503030203020204" pitchFamily="34" charset="0"/>
              </a:rPr>
              <a:t> changes the UTC.</a:t>
            </a:r>
          </a:p>
          <a:p>
            <a:pPr lvl="2"/>
            <a:r>
              <a:rPr lang="en-US">
                <a:latin typeface="Huawei Sans" panose="020C0503030203020204" pitchFamily="34" charset="0"/>
              </a:rPr>
              <a:t>The </a:t>
            </a:r>
            <a:r>
              <a:rPr lang="en-US" b="1">
                <a:latin typeface="Huawei Sans" panose="020C0503030203020204" pitchFamily="34" charset="0"/>
              </a:rPr>
              <a:t>clock timezone</a:t>
            </a:r>
            <a:r>
              <a:rPr lang="en-US">
                <a:latin typeface="Huawei Sans" panose="020C0503030203020204" pitchFamily="34" charset="0"/>
              </a:rPr>
              <a:t> </a:t>
            </a:r>
            <a:r>
              <a:rPr lang="en-US" i="1">
                <a:latin typeface="Huawei Sans" panose="020C0503030203020204" pitchFamily="34" charset="0"/>
              </a:rPr>
              <a:t>time-zone-name</a:t>
            </a:r>
            <a:r>
              <a:rPr lang="en-US">
                <a:latin typeface="Huawei Sans" panose="020C0503030203020204" pitchFamily="34" charset="0"/>
              </a:rPr>
              <a:t> { </a:t>
            </a:r>
            <a:r>
              <a:rPr lang="en-US" b="1">
                <a:latin typeface="Huawei Sans" panose="020C0503030203020204" pitchFamily="34" charset="0"/>
              </a:rPr>
              <a:t>add</a:t>
            </a:r>
            <a:r>
              <a:rPr lang="en-US">
                <a:latin typeface="Huawei Sans" panose="020C0503030203020204" pitchFamily="34" charset="0"/>
              </a:rPr>
              <a:t> | </a:t>
            </a:r>
            <a:r>
              <a:rPr lang="en-US" b="1">
                <a:latin typeface="Huawei Sans" panose="020C0503030203020204" pitchFamily="34" charset="0"/>
              </a:rPr>
              <a:t>minus</a:t>
            </a:r>
            <a:r>
              <a:rPr lang="en-US">
                <a:latin typeface="Huawei Sans" panose="020C0503030203020204" pitchFamily="34" charset="0"/>
              </a:rPr>
              <a:t> } </a:t>
            </a:r>
            <a:r>
              <a:rPr lang="en-US" i="1">
                <a:latin typeface="Huawei Sans" panose="020C0503030203020204" pitchFamily="34" charset="0"/>
              </a:rPr>
              <a:t>offset</a:t>
            </a:r>
            <a:r>
              <a:rPr lang="en-US">
                <a:latin typeface="Huawei Sans" panose="020C0503030203020204" pitchFamily="34" charset="0"/>
              </a:rPr>
              <a:t> command configures the local time zone. The UTC is the local time plus or minus the offset.</a:t>
            </a:r>
          </a:p>
          <a:p>
            <a:pPr lvl="1"/>
            <a:r>
              <a:rPr lang="en-US">
                <a:latin typeface="Huawei Sans" panose="020C0503030203020204" pitchFamily="34" charset="0"/>
              </a:rPr>
              <a:t>If a region adopts the daylight saving time, the system time is adjusted according to the user setting at the moment when the daylight saving time starts. VRP supports the daylight saving time function.</a:t>
            </a:r>
          </a:p>
          <a:p>
            <a:endParaRPr lang="zh-CN" altLang="en-US" dirty="0" smtClean="0">
              <a:latin typeface="Huawei Sans" panose="020C0503030203020204" pitchFamily="34" charset="0"/>
            </a:endParaRPr>
          </a:p>
          <a:p>
            <a:endParaRPr lang="zh-CN" altLang="en-US" dirty="0" smtClean="0">
              <a:latin typeface="Huawei Sans" panose="020C0503030203020204" pitchFamily="34" charset="0"/>
            </a:endParaRP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37539068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Each type of user interface has a corresponding user interface view. A user interface view is a command line view provided by the system for you to configure and manage all physical and logical interfaces working in asynchronous interaction mode, implementing unified management of different user interfaces. Before accessing a device, you need to set user interface parameters. The system supports console and VTY user interfaces. The console port is a serial port provided by the main control board of a device. A VTY is a virtual line port. A VTY connection is set up after a Telnet or SSH connection is established between a user terminal and a device, allowing the user to access the device in VTY mode. Generally, a maximum of 15 users can log in to a device through VTY at the same time. You can run the </a:t>
            </a:r>
            <a:r>
              <a:rPr lang="en-US" b="1" dirty="0">
                <a:latin typeface="Huawei Sans" panose="020C0503030203020204" pitchFamily="34" charset="0"/>
              </a:rPr>
              <a:t>user-interface maximum-</a:t>
            </a:r>
            <a:r>
              <a:rPr lang="en-US" b="1" dirty="0" err="1">
                <a:latin typeface="Huawei Sans" panose="020C0503030203020204" pitchFamily="34" charset="0"/>
              </a:rPr>
              <a:t>vty</a:t>
            </a:r>
            <a:r>
              <a:rPr lang="en-US" dirty="0">
                <a:latin typeface="Huawei Sans" panose="020C0503030203020204" pitchFamily="34" charset="0"/>
              </a:rPr>
              <a:t> </a:t>
            </a:r>
            <a:r>
              <a:rPr lang="en-US" i="1" dirty="0">
                <a:latin typeface="Huawei Sans" panose="020C0503030203020204" pitchFamily="34" charset="0"/>
              </a:rPr>
              <a:t>number</a:t>
            </a:r>
            <a:r>
              <a:rPr lang="en-US" dirty="0">
                <a:latin typeface="Huawei Sans" panose="020C0503030203020204" pitchFamily="34" charset="0"/>
              </a:rPr>
              <a:t> command to set the maximum number of users that can concurrently access a device in VTY mode. If the maximum number of login users is set to 0, no user can log in to the device through Telnet or SSH. The </a:t>
            </a:r>
            <a:r>
              <a:rPr lang="en-US" b="1" dirty="0">
                <a:latin typeface="Huawei Sans" panose="020C0503030203020204" pitchFamily="34" charset="0"/>
              </a:rPr>
              <a:t>display user-interface</a:t>
            </a:r>
            <a:r>
              <a:rPr lang="en-US" dirty="0">
                <a:latin typeface="Huawei Sans" panose="020C0503030203020204" pitchFamily="34" charset="0"/>
              </a:rPr>
              <a:t> command displays information about a user interface.</a:t>
            </a:r>
          </a:p>
          <a:p>
            <a:r>
              <a:rPr lang="en-US" dirty="0">
                <a:latin typeface="Huawei Sans" panose="020C0503030203020204" pitchFamily="34" charset="0"/>
              </a:rPr>
              <a:t>The maximum number of VTY interfaces may vary according to the device type and used VRP version.</a:t>
            </a:r>
          </a:p>
          <a:p>
            <a:endParaRPr lang="zh-CN" altLang="en-US" dirty="0" smtClean="0">
              <a:latin typeface="Huawei Sans" panose="020C0503030203020204" pitchFamily="34" charset="0"/>
            </a:endParaRPr>
          </a:p>
          <a:p>
            <a:endParaRPr lang="zh-CN" altLang="en-US" dirty="0" smtClean="0">
              <a:latin typeface="Huawei Sans" panose="020C0503030203020204" pitchFamily="34" charset="0"/>
            </a:endParaRPr>
          </a:p>
          <a:p>
            <a:endParaRPr lang="zh-CN" altLang="en-US" dirty="0" smtClean="0">
              <a:latin typeface="Huawei Sans" panose="020C0503030203020204" pitchFamily="34" charset="0"/>
            </a:endParaRP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20813128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To run the IP service on an interface, you must configure an IP address for the interface. Generally, an interface requires only one IP address. For the same interface, a newly configured primary IP address replaces the original primary IP address.</a:t>
            </a:r>
          </a:p>
          <a:p>
            <a:r>
              <a:rPr lang="en-US">
                <a:latin typeface="Huawei Sans" panose="020C0503030203020204" pitchFamily="34" charset="0"/>
              </a:rPr>
              <a:t>You can run the </a:t>
            </a:r>
            <a:r>
              <a:rPr lang="en-US" b="1">
                <a:latin typeface="Huawei Sans" panose="020C0503030203020204" pitchFamily="34" charset="0"/>
              </a:rPr>
              <a:t>ip address</a:t>
            </a:r>
            <a:r>
              <a:rPr lang="en-US">
                <a:latin typeface="Huawei Sans" panose="020C0503030203020204" pitchFamily="34" charset="0"/>
              </a:rPr>
              <a:t> { </a:t>
            </a:r>
            <a:r>
              <a:rPr lang="en-US" i="1">
                <a:latin typeface="Huawei Sans" panose="020C0503030203020204" pitchFamily="34" charset="0"/>
              </a:rPr>
              <a:t>mask</a:t>
            </a:r>
            <a:r>
              <a:rPr lang="en-US">
                <a:latin typeface="Huawei Sans" panose="020C0503030203020204" pitchFamily="34" charset="0"/>
              </a:rPr>
              <a:t> | </a:t>
            </a:r>
            <a:r>
              <a:rPr lang="en-US" i="1">
                <a:latin typeface="Huawei Sans" panose="020C0503030203020204" pitchFamily="34" charset="0"/>
              </a:rPr>
              <a:t>mask-length</a:t>
            </a:r>
            <a:r>
              <a:rPr lang="en-US">
                <a:latin typeface="Huawei Sans" panose="020C0503030203020204" pitchFamily="34" charset="0"/>
              </a:rPr>
              <a:t> } command to configure an IP address for an interface. In this command, </a:t>
            </a:r>
            <a:r>
              <a:rPr lang="en-US" i="1">
                <a:latin typeface="Huawei Sans" panose="020C0503030203020204" pitchFamily="34" charset="0"/>
              </a:rPr>
              <a:t>mask</a:t>
            </a:r>
            <a:r>
              <a:rPr lang="en-US">
                <a:latin typeface="Huawei Sans" panose="020C0503030203020204" pitchFamily="34" charset="0"/>
              </a:rPr>
              <a:t> indicates a 32-bit subnet mask, for example, 255.255.255.0; </a:t>
            </a:r>
            <a:r>
              <a:rPr lang="en-US" i="1">
                <a:latin typeface="Huawei Sans" panose="020C0503030203020204" pitchFamily="34" charset="0"/>
              </a:rPr>
              <a:t>mask-length</a:t>
            </a:r>
            <a:r>
              <a:rPr lang="en-US">
                <a:latin typeface="Huawei Sans" panose="020C0503030203020204" pitchFamily="34" charset="0"/>
              </a:rPr>
              <a:t> indicates a mask length, for example, 24. Specify either of them when configuring an IP address.</a:t>
            </a:r>
          </a:p>
          <a:p>
            <a:r>
              <a:rPr lang="en-US">
                <a:latin typeface="Huawei Sans" panose="020C0503030203020204" pitchFamily="34" charset="0"/>
              </a:rPr>
              <a:t>A loopback interface is a logical interface that can be used to simulate a network or an IP host. The loopback interface is stable and reliable, and can also be used as the management interface if multiple protocols are deployed.</a:t>
            </a:r>
          </a:p>
          <a:p>
            <a:r>
              <a:rPr lang="en-US">
                <a:latin typeface="Huawei Sans" panose="020C0503030203020204" pitchFamily="34" charset="0"/>
              </a:rPr>
              <a:t>When configuring an IP address for a physical interface, check the physical status of the interface. By default, interfaces are up on Huawei routers and switches. If an interface is manually disabled, run the </a:t>
            </a:r>
            <a:r>
              <a:rPr lang="en-US" b="1">
                <a:latin typeface="Huawei Sans" panose="020C0503030203020204" pitchFamily="34" charset="0"/>
              </a:rPr>
              <a:t>undo shutdown</a:t>
            </a:r>
            <a:r>
              <a:rPr lang="en-US">
                <a:latin typeface="Huawei Sans" panose="020C0503030203020204" pitchFamily="34" charset="0"/>
              </a:rPr>
              <a:t> command to enable the interface after configuring an IP address for it.</a:t>
            </a: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25114262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The </a:t>
            </a:r>
            <a:r>
              <a:rPr lang="en-US" b="1" dirty="0">
                <a:latin typeface="Huawei Sans" panose="020C0503030203020204" pitchFamily="34" charset="0"/>
              </a:rPr>
              <a:t>reset saved-configuration</a:t>
            </a:r>
            <a:r>
              <a:rPr lang="en-US" dirty="0">
                <a:latin typeface="Huawei Sans" panose="020C0503030203020204" pitchFamily="34" charset="0"/>
              </a:rPr>
              <a:t> command deletes the configurations saved in a configuration file or the configuration </a:t>
            </a:r>
            <a:r>
              <a:rPr lang="en-US" dirty="0" smtClean="0">
                <a:latin typeface="Huawei Sans" panose="020C0503030203020204" pitchFamily="34" charset="0"/>
              </a:rPr>
              <a:t>file.</a:t>
            </a:r>
            <a:r>
              <a:rPr lang="en-US" baseline="0" dirty="0" smtClean="0">
                <a:latin typeface="Huawei Sans" panose="020C0503030203020204" pitchFamily="34" charset="0"/>
              </a:rPr>
              <a:t> </a:t>
            </a:r>
            <a:r>
              <a:rPr lang="en-US" dirty="0" smtClean="0">
                <a:latin typeface="Huawei Sans" panose="020C0503030203020204" pitchFamily="34" charset="0"/>
              </a:rPr>
              <a:t>After </a:t>
            </a:r>
            <a:r>
              <a:rPr lang="en-US" dirty="0">
                <a:latin typeface="Huawei Sans" panose="020C0503030203020204" pitchFamily="34" charset="0"/>
              </a:rPr>
              <a:t>this command is run, if you do not run the </a:t>
            </a:r>
            <a:r>
              <a:rPr lang="en-US" b="1" dirty="0">
                <a:latin typeface="Huawei Sans" panose="020C0503030203020204" pitchFamily="34" charset="0"/>
              </a:rPr>
              <a:t>startup saved-configuration</a:t>
            </a:r>
            <a:r>
              <a:rPr lang="en-US" dirty="0">
                <a:latin typeface="Huawei Sans" panose="020C0503030203020204" pitchFamily="34" charset="0"/>
              </a:rPr>
              <a:t> command to specify the configuration file for the next startup or the </a:t>
            </a:r>
            <a:r>
              <a:rPr lang="en-US" b="1" dirty="0">
                <a:latin typeface="Huawei Sans" panose="020C0503030203020204" pitchFamily="34" charset="0"/>
              </a:rPr>
              <a:t>save</a:t>
            </a:r>
            <a:r>
              <a:rPr lang="en-US" dirty="0">
                <a:latin typeface="Huawei Sans" panose="020C0503030203020204" pitchFamily="34" charset="0"/>
              </a:rPr>
              <a:t> command to save current configurations, the device uses the default parameter settings during system initialization when it restarts.</a:t>
            </a:r>
          </a:p>
          <a:p>
            <a:r>
              <a:rPr lang="en-US" dirty="0">
                <a:latin typeface="Huawei Sans" panose="020C0503030203020204" pitchFamily="34" charset="0"/>
              </a:rPr>
              <a:t>The </a:t>
            </a:r>
            <a:r>
              <a:rPr lang="en-US" b="1" dirty="0">
                <a:latin typeface="Huawei Sans" panose="020C0503030203020204" pitchFamily="34" charset="0"/>
              </a:rPr>
              <a:t>display startup</a:t>
            </a:r>
            <a:r>
              <a:rPr lang="en-US" dirty="0">
                <a:latin typeface="Huawei Sans" panose="020C0503030203020204" pitchFamily="34" charset="0"/>
              </a:rPr>
              <a:t> command displays the system software for the current and next startup, backup system software, configuration file, license file, and patch file, as well as voice file.</a:t>
            </a:r>
          </a:p>
          <a:p>
            <a:r>
              <a:rPr lang="en-US" dirty="0">
                <a:latin typeface="Huawei Sans" panose="020C0503030203020204" pitchFamily="34" charset="0"/>
              </a:rPr>
              <a:t>The </a:t>
            </a:r>
            <a:r>
              <a:rPr lang="en-US" b="1" dirty="0">
                <a:latin typeface="Huawei Sans" panose="020C0503030203020204" pitchFamily="34" charset="0"/>
              </a:rPr>
              <a:t>startup saved-configuration</a:t>
            </a:r>
            <a:r>
              <a:rPr lang="en-US" dirty="0">
                <a:latin typeface="Huawei Sans" panose="020C0503030203020204" pitchFamily="34" charset="0"/>
              </a:rPr>
              <a:t> </a:t>
            </a:r>
            <a:r>
              <a:rPr lang="en-US" i="1" dirty="0">
                <a:latin typeface="Huawei Sans" panose="020C0503030203020204" pitchFamily="34" charset="0"/>
              </a:rPr>
              <a:t>configuration-file</a:t>
            </a:r>
            <a:r>
              <a:rPr lang="en-US" dirty="0">
                <a:latin typeface="Huawei Sans" panose="020C0503030203020204" pitchFamily="34" charset="0"/>
              </a:rPr>
              <a:t> command configures the configuration file for the next startup. The </a:t>
            </a:r>
            <a:r>
              <a:rPr lang="en-US" i="1" dirty="0">
                <a:latin typeface="Huawei Sans" panose="020C0503030203020204" pitchFamily="34" charset="0"/>
              </a:rPr>
              <a:t>configuration-file</a:t>
            </a:r>
            <a:r>
              <a:rPr lang="en-US" dirty="0">
                <a:latin typeface="Huawei Sans" panose="020C0503030203020204" pitchFamily="34" charset="0"/>
              </a:rPr>
              <a:t> parameter specifies the name of the configuration file for the next startup.</a:t>
            </a:r>
          </a:p>
          <a:p>
            <a:r>
              <a:rPr lang="en-US" dirty="0">
                <a:latin typeface="Huawei Sans" panose="020C0503030203020204" pitchFamily="34" charset="0"/>
              </a:rPr>
              <a:t>The </a:t>
            </a:r>
            <a:r>
              <a:rPr lang="en-US" b="1" dirty="0">
                <a:latin typeface="Huawei Sans" panose="020C0503030203020204" pitchFamily="34" charset="0"/>
              </a:rPr>
              <a:t>reboot</a:t>
            </a:r>
            <a:r>
              <a:rPr lang="en-US" dirty="0">
                <a:latin typeface="Huawei Sans" panose="020C0503030203020204" pitchFamily="34" charset="0"/>
              </a:rPr>
              <a:t> command restarts a device. Before the device reboots, you are prompted to save configurations.</a:t>
            </a: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3402078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304582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6804409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08098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496270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7959260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317240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dirty="0">
                <a:latin typeface="Huawei Sans" panose="020C0503030203020204" pitchFamily="34" charset="0"/>
              </a:rPr>
              <a:t>For some devices, after the </a:t>
            </a:r>
            <a:r>
              <a:rPr lang="en-US" b="1" dirty="0">
                <a:latin typeface="Huawei Sans" panose="020C0503030203020204" pitchFamily="34" charset="0"/>
              </a:rPr>
              <a:t>authentication-mode password</a:t>
            </a:r>
            <a:r>
              <a:rPr lang="en-US" dirty="0">
                <a:latin typeface="Huawei Sans" panose="020C0503030203020204" pitchFamily="34" charset="0"/>
              </a:rPr>
              <a:t> command is entered, the password setting page will be displayed automatically. You can then enter the password at the page that is displayed. For some devices, you need to run the </a:t>
            </a:r>
            <a:r>
              <a:rPr lang="en-US" b="1" dirty="0">
                <a:latin typeface="Huawei Sans" panose="020C0503030203020204" pitchFamily="34" charset="0"/>
              </a:rPr>
              <a:t>set authentication-mode password</a:t>
            </a:r>
            <a:r>
              <a:rPr lang="en-US" dirty="0">
                <a:latin typeface="Huawei Sans" panose="020C0503030203020204" pitchFamily="34" charset="0"/>
              </a:rPr>
              <a:t> </a:t>
            </a:r>
            <a:r>
              <a:rPr lang="en-US" i="1" dirty="0" err="1">
                <a:latin typeface="Huawei Sans" panose="020C0503030203020204" pitchFamily="34" charset="0"/>
              </a:rPr>
              <a:t>password</a:t>
            </a:r>
            <a:r>
              <a:rPr lang="en-US" dirty="0">
                <a:latin typeface="Huawei Sans" panose="020C0503030203020204" pitchFamily="34" charset="0"/>
              </a:rPr>
              <a:t> command to set a password.</a:t>
            </a:r>
          </a:p>
          <a:p>
            <a:pPr lvl="0"/>
            <a:endParaRPr lang="en-US" dirty="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36006059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dirty="0">
                <a:latin typeface="Huawei Sans" panose="020C0503030203020204" pitchFamily="34" charset="0"/>
              </a:rPr>
              <a:t>To save configurations, run the </a:t>
            </a:r>
            <a:r>
              <a:rPr lang="en-US" b="1" dirty="0">
                <a:latin typeface="Huawei Sans" panose="020C0503030203020204" pitchFamily="34" charset="0"/>
              </a:rPr>
              <a:t>save</a:t>
            </a:r>
            <a:r>
              <a:rPr lang="en-US" dirty="0">
                <a:latin typeface="Huawei Sans" panose="020C0503030203020204" pitchFamily="34" charset="0"/>
              </a:rPr>
              <a:t> command. By default, configurations are saved in the </a:t>
            </a:r>
            <a:r>
              <a:rPr lang="en-US" b="1" dirty="0" err="1">
                <a:latin typeface="Huawei Sans" panose="020C0503030203020204" pitchFamily="34" charset="0"/>
              </a:rPr>
              <a:t>vrpcfg.cfg</a:t>
            </a:r>
            <a:r>
              <a:rPr lang="en-US" dirty="0">
                <a:latin typeface="Huawei Sans" panose="020C0503030203020204" pitchFamily="34" charset="0"/>
              </a:rPr>
              <a:t> file. You can also create a file for saving the configurations. In VRPv5, the configuration file is stored in the </a:t>
            </a:r>
            <a:r>
              <a:rPr lang="en-US" b="0" dirty="0">
                <a:latin typeface="Huawei Sans" panose="020C0503030203020204" pitchFamily="34" charset="0"/>
              </a:rPr>
              <a:t>flash</a:t>
            </a:r>
            <a:r>
              <a:rPr lang="en-US" b="1" dirty="0">
                <a:latin typeface="Huawei Sans" panose="020C0503030203020204" pitchFamily="34" charset="0"/>
              </a:rPr>
              <a:t>:</a:t>
            </a:r>
            <a:r>
              <a:rPr lang="en-US" dirty="0">
                <a:latin typeface="Huawei Sans" panose="020C0503030203020204" pitchFamily="34" charset="0"/>
              </a:rPr>
              <a:t> directory by default.</a:t>
            </a: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42377377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atin typeface="Huawei Sans" panose="020C0503030203020204" pitchFamily="34" charset="0"/>
              </a:rPr>
              <a:t>The </a:t>
            </a:r>
            <a:r>
              <a:rPr lang="en-US" b="1">
                <a:latin typeface="Huawei Sans" panose="020C0503030203020204" pitchFamily="34" charset="0"/>
              </a:rPr>
              <a:t>display startup</a:t>
            </a:r>
            <a:r>
              <a:rPr lang="en-US">
                <a:latin typeface="Huawei Sans" panose="020C0503030203020204" pitchFamily="34" charset="0"/>
              </a:rPr>
              <a:t> command displays the system software for the current and next startup, backup system software, configuration file, license file, and patch file, as well as voice file.</a:t>
            </a:r>
          </a:p>
          <a:p>
            <a:pPr lvl="1"/>
            <a:r>
              <a:rPr lang="en-US" b="1">
                <a:latin typeface="Huawei Sans" panose="020C0503030203020204" pitchFamily="34" charset="0"/>
              </a:rPr>
              <a:t>Startup system software</a:t>
            </a:r>
            <a:r>
              <a:rPr lang="en-US">
                <a:latin typeface="Huawei Sans" panose="020C0503030203020204" pitchFamily="34" charset="0"/>
              </a:rPr>
              <a:t> indicates the VRP file used for the current startup.</a:t>
            </a:r>
          </a:p>
          <a:p>
            <a:pPr lvl="1"/>
            <a:r>
              <a:rPr lang="en-US" b="1">
                <a:latin typeface="Huawei Sans" panose="020C0503030203020204" pitchFamily="34" charset="0"/>
              </a:rPr>
              <a:t>Next startup system software</a:t>
            </a:r>
            <a:r>
              <a:rPr lang="en-US">
                <a:latin typeface="Huawei Sans" panose="020C0503030203020204" pitchFamily="34" charset="0"/>
              </a:rPr>
              <a:t> indicates the VRP file to be used for the next startup.</a:t>
            </a:r>
          </a:p>
          <a:p>
            <a:pPr lvl="1"/>
            <a:r>
              <a:rPr lang="en-US" b="1">
                <a:latin typeface="Huawei Sans" panose="020C0503030203020204" pitchFamily="34" charset="0"/>
              </a:rPr>
              <a:t>Startup saved-configuration file</a:t>
            </a:r>
            <a:r>
              <a:rPr lang="en-US">
                <a:latin typeface="Huawei Sans" panose="020C0503030203020204" pitchFamily="34" charset="0"/>
              </a:rPr>
              <a:t> indicates the configuration file used for the current system startup.</a:t>
            </a:r>
          </a:p>
          <a:p>
            <a:pPr lvl="1"/>
            <a:r>
              <a:rPr lang="en-US" b="1">
                <a:latin typeface="Huawei Sans" panose="020C0503030203020204" pitchFamily="34" charset="0"/>
              </a:rPr>
              <a:t>Next startup saved-configuration file</a:t>
            </a:r>
            <a:r>
              <a:rPr lang="en-US">
                <a:latin typeface="Huawei Sans" panose="020C0503030203020204" pitchFamily="34" charset="0"/>
              </a:rPr>
              <a:t> indicates the configuration file to be used for the next startup.</a:t>
            </a:r>
          </a:p>
          <a:p>
            <a:pPr lvl="1"/>
            <a:r>
              <a:rPr lang="en-US">
                <a:latin typeface="Huawei Sans" panose="020C0503030203020204" pitchFamily="34" charset="0"/>
              </a:rPr>
              <a:t>When a device starts, it loads the configuration file from the storage medium and initializes the configuration file. If no configuration file exists in the storage medium, the device uses the default parameter settings for initialization.</a:t>
            </a:r>
          </a:p>
          <a:p>
            <a:pPr lvl="0"/>
            <a:r>
              <a:rPr lang="en-US">
                <a:latin typeface="Huawei Sans" panose="020C0503030203020204" pitchFamily="34" charset="0"/>
              </a:rPr>
              <a:t>The </a:t>
            </a:r>
            <a:r>
              <a:rPr lang="en-US" b="1">
                <a:latin typeface="Huawei Sans" panose="020C0503030203020204" pitchFamily="34" charset="0"/>
              </a:rPr>
              <a:t>startup saved-configuration</a:t>
            </a:r>
            <a:r>
              <a:rPr lang="en-US">
                <a:latin typeface="Huawei Sans" panose="020C0503030203020204" pitchFamily="34" charset="0"/>
              </a:rPr>
              <a:t> [ </a:t>
            </a:r>
            <a:r>
              <a:rPr lang="en-US" i="1">
                <a:latin typeface="Huawei Sans" panose="020C0503030203020204" pitchFamily="34" charset="0"/>
              </a:rPr>
              <a:t>configuration-file</a:t>
            </a:r>
            <a:r>
              <a:rPr lang="en-US">
                <a:latin typeface="Huawei Sans" panose="020C0503030203020204" pitchFamily="34" charset="0"/>
              </a:rPr>
              <a:t> ] command sets the configuration file for the next startup, where the </a:t>
            </a:r>
            <a:r>
              <a:rPr lang="en-US" i="1">
                <a:latin typeface="Huawei Sans" panose="020C0503030203020204" pitchFamily="34" charset="0"/>
              </a:rPr>
              <a:t>configuration-file</a:t>
            </a:r>
            <a:r>
              <a:rPr lang="en-US">
                <a:latin typeface="Huawei Sans" panose="020C0503030203020204" pitchFamily="34" charset="0"/>
              </a:rPr>
              <a:t> parameter specifies the name of the configuration file.</a:t>
            </a: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134110611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002421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228600" lvl="0" indent="-228600">
              <a:buFont typeface="+mj-lt"/>
              <a:buAutoNum type="arabicPeriod"/>
            </a:pPr>
            <a:r>
              <a:rPr lang="en-US" dirty="0">
                <a:latin typeface="Huawei Sans" panose="020C0503030203020204" pitchFamily="34" charset="0"/>
              </a:rPr>
              <a:t>Currently, most Huawei </a:t>
            </a:r>
            <a:r>
              <a:rPr lang="en-US" dirty="0" err="1">
                <a:latin typeface="Huawei Sans" panose="020C0503030203020204" pitchFamily="34" charset="0"/>
              </a:rPr>
              <a:t>datacom</a:t>
            </a:r>
            <a:r>
              <a:rPr lang="en-US" dirty="0">
                <a:latin typeface="Huawei Sans" panose="020C0503030203020204" pitchFamily="34" charset="0"/>
              </a:rPr>
              <a:t> products use VRPv5, and a few products such as NE series routers use VRPv8.</a:t>
            </a:r>
          </a:p>
          <a:p>
            <a:pPr marL="228600" lvl="0" indent="-228600">
              <a:buFont typeface="+mj-lt"/>
              <a:buAutoNum type="arabicPeriod"/>
            </a:pPr>
            <a:r>
              <a:rPr lang="en-US" dirty="0">
                <a:latin typeface="Huawei Sans" panose="020C0503030203020204" pitchFamily="34" charset="0"/>
              </a:rPr>
              <a:t>A Huawei device allows only one user to log in through the console interface at a time. Therefore, the console user ID is fixed at 0.</a:t>
            </a:r>
          </a:p>
          <a:p>
            <a:pPr marL="228600" lvl="0" indent="-228600">
              <a:buFont typeface="+mj-lt"/>
              <a:buAutoNum type="arabicPeriod"/>
            </a:pPr>
            <a:r>
              <a:rPr lang="en-US" dirty="0">
                <a:latin typeface="Huawei Sans" panose="020C0503030203020204" pitchFamily="34" charset="0"/>
              </a:rPr>
              <a:t>To specify a configuration file for next startup, run the </a:t>
            </a:r>
            <a:r>
              <a:rPr lang="en-US" b="1" dirty="0">
                <a:latin typeface="Huawei Sans" panose="020C0503030203020204" pitchFamily="34" charset="0"/>
              </a:rPr>
              <a:t>startup saved-configuration</a:t>
            </a:r>
            <a:r>
              <a:rPr lang="en-US" dirty="0">
                <a:latin typeface="Huawei Sans" panose="020C0503030203020204" pitchFamily="34" charset="0"/>
              </a:rPr>
              <a:t> [ </a:t>
            </a:r>
            <a:r>
              <a:rPr lang="en-US" i="1" dirty="0">
                <a:latin typeface="Huawei Sans" panose="020C0503030203020204" pitchFamily="34" charset="0"/>
              </a:rPr>
              <a:t>configuration-file</a:t>
            </a:r>
            <a:r>
              <a:rPr lang="en-US" dirty="0">
                <a:latin typeface="Huawei Sans" panose="020C0503030203020204" pitchFamily="34" charset="0"/>
              </a:rPr>
              <a:t> ] command. The value of </a:t>
            </a:r>
            <a:r>
              <a:rPr lang="en-US" i="1" dirty="0">
                <a:latin typeface="Huawei Sans" panose="020C0503030203020204" pitchFamily="34" charset="0"/>
              </a:rPr>
              <a:t>configuration-file</a:t>
            </a:r>
            <a:r>
              <a:rPr lang="en-US" dirty="0">
                <a:latin typeface="Huawei Sans" panose="020C0503030203020204" pitchFamily="34" charset="0"/>
              </a:rPr>
              <a:t> should contain both the file name and extension.</a:t>
            </a:r>
          </a:p>
          <a:p>
            <a:pPr lvl="0"/>
            <a:endParaRPr lang="en-US" altLang="zh-CN" dirty="0" smtClean="0">
              <a:latin typeface="Huawei Sans" panose="020C0503030203020204" pitchFamily="34" charset="0"/>
            </a:endParaRPr>
          </a:p>
          <a:p>
            <a:endParaRPr lang="zh-CN" altLang="en-US" dirty="0">
              <a:latin typeface="Huawei Sans" panose="020C0503030203020204" pitchFamily="34" charset="0"/>
            </a:endParaRPr>
          </a:p>
        </p:txBody>
      </p:sp>
      <p:sp>
        <p:nvSpPr>
          <p:cNvPr id="5" name="幻灯片图像占位符 4"/>
          <p:cNvSpPr>
            <a:spLocks noGrp="1" noRot="1" noChangeAspect="1"/>
          </p:cNvSpPr>
          <p:nvPr>
            <p:ph type="sldImg"/>
          </p:nvPr>
        </p:nvSpPr>
        <p:spPr>
          <a:xfrm>
            <a:off x="457200" y="766763"/>
            <a:ext cx="5934075" cy="3338512"/>
          </a:xfrm>
        </p:spPr>
      </p:sp>
    </p:spTree>
    <p:extLst>
      <p:ext uri="{BB962C8B-B14F-4D97-AF65-F5344CB8AC3E}">
        <p14:creationId xmlns:p14="http://schemas.microsoft.com/office/powerpoint/2010/main" val="278382569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7200" y="766763"/>
            <a:ext cx="5934075" cy="3338512"/>
          </a:xfrm>
        </p:spPr>
      </p:sp>
      <p:sp>
        <p:nvSpPr>
          <p:cNvPr id="5" name="备注占位符 4"/>
          <p:cNvSpPr>
            <a:spLocks noGrp="1"/>
          </p:cNvSpPr>
          <p:nvPr>
            <p:ph type="body" idx="1"/>
          </p:nvPr>
        </p:nvSpPr>
        <p:spPr/>
        <p:txBody>
          <a:bodyPr/>
          <a:lstStyle/>
          <a:p>
            <a:endParaRPr lang="zh-CN" altLang="en-US">
              <a:latin typeface="Huawei Sans" panose="020C0503030203020204" pitchFamily="34" charset="0"/>
            </a:endParaRPr>
          </a:p>
        </p:txBody>
      </p:sp>
    </p:spTree>
    <p:extLst>
      <p:ext uri="{BB962C8B-B14F-4D97-AF65-F5344CB8AC3E}">
        <p14:creationId xmlns:p14="http://schemas.microsoft.com/office/powerpoint/2010/main" val="17521659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9968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599130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351369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812979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configuration file is a collection of command lines. Current configurations are stored in a configuration file so that the configurations are still effective after the device restarts. Users can view configurations in the configuration file and upload the configuration file to other devices to implement batch configuration.</a:t>
            </a:r>
          </a:p>
          <a:p>
            <a:r>
              <a:rPr lang="en-US" smtClean="0"/>
              <a:t>A patch is a kind of software compatible with the system software. It is used to fix bugs in system software. Patches can also fix system defects and optimize some functions to meet service requirements.</a:t>
            </a:r>
          </a:p>
          <a:p>
            <a:r>
              <a:rPr lang="en-US" smtClean="0"/>
              <a:t>To manage files on a device, log in to the device through either of the following modes:</a:t>
            </a:r>
          </a:p>
          <a:p>
            <a:pPr lvl="1"/>
            <a:r>
              <a:rPr lang="en-US" smtClean="0"/>
              <a:t>Local login through the console port or Telnet</a:t>
            </a:r>
          </a:p>
          <a:p>
            <a:pPr lvl="1"/>
            <a:r>
              <a:rPr lang="en-US" smtClean="0"/>
              <a:t>Remote login through FTP, TFTP, or SFTP</a:t>
            </a:r>
          </a:p>
          <a:p>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992219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Storage media include SDRAM, flash memory, NVRAM, SD card, and USB.</a:t>
            </a:r>
          </a:p>
          <a:p>
            <a:pPr lvl="1"/>
            <a:r>
              <a:rPr lang="en-US" smtClean="0"/>
              <a:t>SDRAM stores the system running information and parameters. It is equivalent to a computer's memory.</a:t>
            </a:r>
          </a:p>
          <a:p>
            <a:pPr lvl="1"/>
            <a:r>
              <a:rPr lang="en-US" smtClean="0"/>
              <a:t>NVRAM is nonvolatile. Writing logs to the flash memory consumes CPU resources and is time-consuming. Therefore, the buffer mechanism is used. Specifically, logs are first saved to the buffer after being generated, and then written to the flash memory after the timer expires or the buffer is full.</a:t>
            </a:r>
          </a:p>
          <a:p>
            <a:pPr lvl="1"/>
            <a:r>
              <a:rPr lang="en-US" smtClean="0"/>
              <a:t>The flash memory and SD card are nonvolatile. Configuration files and system files are stored in the flash memory or SD card. For details, see the product documentation.</a:t>
            </a:r>
          </a:p>
          <a:p>
            <a:pPr lvl="1"/>
            <a:r>
              <a:rPr lang="en-US" smtClean="0"/>
              <a:t>SD cards are external memory media used for memory expansion. The USB is considered an interface. It is used to connect to a large-capacity storage medium for device upgrade and data transmission.</a:t>
            </a:r>
          </a:p>
          <a:p>
            <a:pPr lvl="1"/>
            <a:r>
              <a:rPr lang="en-US" smtClean="0"/>
              <a:t>Patch and PAF files are uploaded by maintenance personnel and can be stored in a specified directory.</a:t>
            </a:r>
          </a:p>
          <a:p>
            <a:pPr lvl="0"/>
            <a:endParaRPr lang="zh-CN" altLang="en-US" smtClean="0"/>
          </a:p>
          <a:p>
            <a:endParaRPr lang="zh-CN" altLang="en-US" dirty="0"/>
          </a:p>
        </p:txBody>
      </p:sp>
      <p:sp>
        <p:nvSpPr>
          <p:cNvPr id="6" name="幻灯片图像占位符 5"/>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092944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232756"/>
          <a:ext cx="10464802"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930727">
                  <a:extLst>
                    <a:ext uri="{9D8B030D-6E8A-4147-A177-3AD203B41FA5}">
                      <a16:colId xmlns="" xmlns:a16="http://schemas.microsoft.com/office/drawing/2014/main" val="20002"/>
                    </a:ext>
                  </a:extLst>
                </a:gridCol>
                <a:gridCol w="2319627">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529867"/>
          <a:ext cx="1046480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31094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Huawei Sans" panose="020C0503030203020204" pitchFamily="34" charset="0"/>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28555476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solidFill>
                  <a:schemeClr val="tx1"/>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solidFill>
                <a:schemeClr val="tx1"/>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ct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6" name="标题 1"/>
          <p:cNvSpPr>
            <a:spLocks noGrp="1"/>
          </p:cNvSpPr>
          <p:nvPr>
            <p:ph type="title" hasCustomPrompt="1"/>
          </p:nvPr>
        </p:nvSpPr>
        <p:spPr>
          <a:xfrm>
            <a:off x="1594800" y="452604"/>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ct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8.xml"/><Relationship Id="rId5" Type="http://schemas.openxmlformats.org/officeDocument/2006/relationships/image" Target="../media/image10.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0.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3.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4.xml"/><Relationship Id="rId1" Type="http://schemas.openxmlformats.org/officeDocument/2006/relationships/slideLayout" Target="../slideLayouts/slideLayout8.xml"/><Relationship Id="rId4" Type="http://schemas.openxmlformats.org/officeDocument/2006/relationships/image" Target="../media/image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文本占位符 5"/>
          <p:cNvSpPr>
            <a:spLocks noGrp="1"/>
          </p:cNvSpPr>
          <p:nvPr>
            <p:ph type="body" sz="quarter" idx="17"/>
          </p:nvPr>
        </p:nvSpPr>
        <p:spPr/>
        <p:txBody>
          <a:bodyPr wrap="square">
            <a:noAutofit/>
          </a:bodyPr>
          <a:lstStyle/>
          <a:p>
            <a:pPr fontAlgn="ctr"/>
            <a:endParaRPr lang="zh-CN" altLang="en-US">
              <a:latin typeface="Huawei Sans" panose="020C0503030203020204" pitchFamily="34" charset="0"/>
            </a:endParaRPr>
          </a:p>
        </p:txBody>
      </p:sp>
      <p:sp>
        <p:nvSpPr>
          <p:cNvPr id="7" name="文本占位符 6"/>
          <p:cNvSpPr>
            <a:spLocks noGrp="1"/>
          </p:cNvSpPr>
          <p:nvPr>
            <p:ph type="body" sz="quarter" idx="18"/>
          </p:nvPr>
        </p:nvSpPr>
        <p:spPr/>
        <p:txBody>
          <a:bodyPr wrap="square">
            <a:noAutofit/>
          </a:bodyPr>
          <a:lstStyle/>
          <a:p>
            <a:pPr fontAlgn="ctr"/>
            <a:endParaRPr lang="zh-CN" altLang="en-US" dirty="0">
              <a:latin typeface="Huawei Sans" panose="020C0503030203020204" pitchFamily="34" charset="0"/>
            </a:endParaRPr>
          </a:p>
        </p:txBody>
      </p:sp>
      <p:sp>
        <p:nvSpPr>
          <p:cNvPr id="2" name="文本占位符 1"/>
          <p:cNvSpPr>
            <a:spLocks noGrp="1"/>
          </p:cNvSpPr>
          <p:nvPr>
            <p:ph type="body" sz="quarter" idx="13"/>
          </p:nvPr>
        </p:nvSpPr>
        <p:spPr/>
        <p:txBody>
          <a:bodyPr wrap="square">
            <a:noAutofit/>
          </a:bodyPr>
          <a:lstStyle/>
          <a:p>
            <a:pPr fontAlgn="ctr"/>
            <a:r>
              <a:rPr lang="en-US">
                <a:latin typeface="Huawei Sans" panose="020C0503030203020204" pitchFamily="34" charset="0"/>
                <a:ea typeface="方正兰亭黑简体" panose="02000000000000000000" pitchFamily="2" charset="-122"/>
                <a:sym typeface="Huawei Sans" panose="020C0503030203020204" pitchFamily="34" charset="0"/>
              </a:rPr>
              <a:t>Chang Chenchen/cwx594171</a:t>
            </a:r>
          </a:p>
        </p:txBody>
      </p:sp>
      <p:sp>
        <p:nvSpPr>
          <p:cNvPr id="3" name="文本占位符 2"/>
          <p:cNvSpPr>
            <a:spLocks noGrp="1"/>
          </p:cNvSpPr>
          <p:nvPr>
            <p:ph type="body" sz="quarter" idx="14"/>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2019.12.03</a:t>
            </a:r>
          </a:p>
        </p:txBody>
      </p:sp>
      <p:sp>
        <p:nvSpPr>
          <p:cNvPr id="4" name="文本占位符 3"/>
          <p:cNvSpPr>
            <a:spLocks noGrp="1"/>
          </p:cNvSpPr>
          <p:nvPr>
            <p:ph type="body" sz="quarter" idx="15"/>
          </p:nvPr>
        </p:nvSpPr>
        <p:spPr/>
        <p:txBody>
          <a:bodyPr wrap="square">
            <a:noAutofit/>
          </a:bodyPr>
          <a:lstStyle/>
          <a:p>
            <a:pPr fontAlgn="ctr"/>
            <a:endParaRPr lang="zh-CN" altLang="en-US">
              <a:latin typeface="Huawei Sans" panose="020C0503030203020204" pitchFamily="34" charset="0"/>
            </a:endParaRPr>
          </a:p>
        </p:txBody>
      </p:sp>
      <p:sp>
        <p:nvSpPr>
          <p:cNvPr id="5" name="文本占位符 4"/>
          <p:cNvSpPr>
            <a:spLocks noGrp="1"/>
          </p:cNvSpPr>
          <p:nvPr>
            <p:ph type="body" sz="quarter" idx="16"/>
          </p:nvPr>
        </p:nvSpPr>
        <p:spPr/>
        <p:txBody>
          <a:bodyPr wrap="square">
            <a:noAutofit/>
          </a:bodyPr>
          <a:lstStyle/>
          <a:p>
            <a:endParaRPr lang="zh-CN" altLang="en-US">
              <a:latin typeface="Huawei Sans" panose="020C0503030203020204" pitchFamily="34" charset="0"/>
            </a:endParaRPr>
          </a:p>
        </p:txBody>
      </p:sp>
      <p:sp>
        <p:nvSpPr>
          <p:cNvPr id="32" name="文本占位符 11"/>
          <p:cNvSpPr txBox="1">
            <a:spLocks/>
          </p:cNvSpPr>
          <p:nvPr/>
        </p:nvSpPr>
        <p:spPr bwMode="auto">
          <a:xfrm>
            <a:off x="6228196" y="1825692"/>
            <a:ext cx="2888578" cy="50488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Font typeface="Wingdings" panose="05000000000000000000" pitchFamily="2" charset="2"/>
              <a:buNone/>
            </a:pPr>
            <a:r>
              <a:rPr lang="en-US" altLang="zh-CN" sz="1600" dirty="0" smtClean="0">
                <a:latin typeface="Huawei Sans" panose="020C0503030203020204" pitchFamily="34" charset="0"/>
              </a:rPr>
              <a:t>V5R2</a:t>
            </a:r>
            <a:endParaRPr lang="zh-CN" altLang="en-US" sz="1600" dirty="0">
              <a:latin typeface="Huawei Sans" panose="020C0503030203020204" pitchFamily="34" charset="0"/>
            </a:endParaRPr>
          </a:p>
        </p:txBody>
      </p:sp>
      <p:sp>
        <p:nvSpPr>
          <p:cNvPr id="33" name="文本占位符 12"/>
          <p:cNvSpPr txBox="1">
            <a:spLocks/>
          </p:cNvSpPr>
          <p:nvPr/>
        </p:nvSpPr>
        <p:spPr bwMode="auto">
          <a:xfrm>
            <a:off x="9116775" y="1825692"/>
            <a:ext cx="2351079" cy="504887"/>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ctr">
              <a:buFont typeface="Wingdings" panose="05000000000000000000" pitchFamily="2" charset="2"/>
              <a:buNone/>
            </a:pPr>
            <a:r>
              <a:rPr lang="en-US" altLang="zh-CN" sz="1600" smtClean="0">
                <a:latin typeface="Huawei Sans" panose="020C0503030203020204" pitchFamily="34" charset="0"/>
              </a:rPr>
              <a:t>V1R1</a:t>
            </a:r>
            <a:endParaRPr lang="zh-CN" altLang="en-US" sz="1600" dirty="0">
              <a:latin typeface="Huawei Sans" panose="020C0503030203020204" pitchFamily="34" charset="0"/>
            </a:endParaRPr>
          </a:p>
        </p:txBody>
      </p:sp>
    </p:spTree>
    <p:extLst>
      <p:ext uri="{BB962C8B-B14F-4D97-AF65-F5344CB8AC3E}">
        <p14:creationId xmlns:p14="http://schemas.microsoft.com/office/powerpoint/2010/main" val="27430438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800" dirty="0">
                <a:latin typeface="Huawei Sans" panose="020C0503030203020204" pitchFamily="34" charset="0"/>
                <a:ea typeface="方正兰亭黑简体" panose="02000000000000000000" pitchFamily="2" charset="-122"/>
                <a:sym typeface="Huawei Sans" panose="020C0503030203020204" pitchFamily="34" charset="0"/>
              </a:rPr>
              <a:t>After a device is powered on, it runs the </a:t>
            </a:r>
            <a:r>
              <a:rPr lang="en-US" sz="1800" dirty="0" err="1">
                <a:latin typeface="Huawei Sans" panose="020C0503030203020204" pitchFamily="34" charset="0"/>
                <a:ea typeface="方正兰亭黑简体" panose="02000000000000000000" pitchFamily="2" charset="-122"/>
                <a:sym typeface="Huawei Sans" panose="020C0503030203020204" pitchFamily="34" charset="0"/>
              </a:rPr>
              <a:t>BootROM</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software to initialize the hardware and display hardware parameters. Then, it runs the system software and reads the configuration file from the default storage path to perform initialization.</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Device Initialization Process</a:t>
            </a:r>
          </a:p>
        </p:txBody>
      </p:sp>
      <p:sp>
        <p:nvSpPr>
          <p:cNvPr id="4" name="Rectangle 4"/>
          <p:cNvSpPr>
            <a:spLocks noChangeArrowheads="1"/>
          </p:cNvSpPr>
          <p:nvPr/>
        </p:nvSpPr>
        <p:spPr bwMode="auto">
          <a:xfrm>
            <a:off x="2460803" y="2722957"/>
            <a:ext cx="7829814" cy="3323987"/>
          </a:xfrm>
          <a:prstGeom prst="rect">
            <a:avLst/>
          </a:prstGeom>
          <a:solidFill>
            <a:srgbClr val="F4FBFE"/>
          </a:solidFill>
          <a:ln w="9525" algn="ctr">
            <a:solidFill>
              <a:srgbClr val="99DFF9"/>
            </a:solidFill>
            <a:miter lim="800000"/>
            <a:headEnd/>
            <a:tailEnd/>
          </a:ln>
          <a:effectLst/>
        </p:spPr>
        <p:txBody>
          <a:bodyPr wrap="square" lIns="0" tIns="0" rIns="0" bIns="0">
            <a:noAutofit/>
          </a:bodyPr>
          <a:lstStyle>
            <a:lvl1pPr marL="287338" defTabSz="784225">
              <a:defRPr sz="2100">
                <a:solidFill>
                  <a:schemeClr val="tx1"/>
                </a:solidFill>
                <a:latin typeface="Arial" panose="020B0604020202020204" pitchFamily="34" charset="0"/>
                <a:ea typeface="MS PGothic" panose="020B0600070205080204" pitchFamily="34" charset="-128"/>
              </a:defRPr>
            </a:lvl1pPr>
            <a:lvl2pPr marL="742950" indent="-285750" defTabSz="784225">
              <a:defRPr sz="2100">
                <a:solidFill>
                  <a:schemeClr val="tx1"/>
                </a:solidFill>
                <a:latin typeface="Arial" panose="020B0604020202020204" pitchFamily="34" charset="0"/>
                <a:ea typeface="MS PGothic" panose="020B0600070205080204" pitchFamily="34" charset="-128"/>
              </a:defRPr>
            </a:lvl2pPr>
            <a:lvl3pPr marL="1143000" indent="-228600" defTabSz="784225">
              <a:defRPr sz="2100">
                <a:solidFill>
                  <a:schemeClr val="tx1"/>
                </a:solidFill>
                <a:latin typeface="Arial" panose="020B0604020202020204" pitchFamily="34" charset="0"/>
                <a:ea typeface="MS PGothic" panose="020B0600070205080204" pitchFamily="34" charset="-128"/>
              </a:defRPr>
            </a:lvl3pPr>
            <a:lvl4pPr marL="1600200" indent="-228600" defTabSz="784225">
              <a:defRPr sz="2100">
                <a:solidFill>
                  <a:schemeClr val="tx1"/>
                </a:solidFill>
                <a:latin typeface="Arial" panose="020B0604020202020204" pitchFamily="34" charset="0"/>
                <a:ea typeface="MS PGothic" panose="020B0600070205080204" pitchFamily="34" charset="-128"/>
              </a:defRPr>
            </a:lvl4pPr>
            <a:lvl5pPr marL="2057400" indent="-228600" defTabSz="784225">
              <a:defRPr sz="2100">
                <a:solidFill>
                  <a:schemeClr val="tx1"/>
                </a:solidFill>
                <a:latin typeface="Arial" panose="020B0604020202020204" pitchFamily="34" charset="0"/>
                <a:ea typeface="MS PGothic" panose="020B0600070205080204" pitchFamily="34" charset="-128"/>
              </a:defRPr>
            </a:lvl5pPr>
            <a:lvl6pPr marL="2514600" indent="-228600"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defTabSz="784225"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BIOS Creation Date : Jan  5 2013, 18:00:24</a:t>
            </a:r>
          </a:p>
          <a:p>
            <a:pPr fontAlgn="ctr">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DDR DRAM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init</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 OK</a:t>
            </a:r>
          </a:p>
          <a:p>
            <a:pPr fontAlgn="ctr">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Start Memory Test ? ('t' or 'T' is test):skip</a:t>
            </a:r>
          </a:p>
          <a:p>
            <a:pPr fontAlgn="ctr">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Copying Data : Done</a:t>
            </a:r>
          </a:p>
          <a:p>
            <a:pPr fontAlgn="ctr">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Uncompressing : Done</a:t>
            </a:r>
          </a:p>
          <a:p>
            <a:pPr fontAlgn="ctr">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p>
          <a:p>
            <a:pPr fontAlgn="ctr">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Press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Ctrl+B</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to break auto startup ... 1</a:t>
            </a:r>
          </a:p>
          <a:p>
            <a:pPr fontAlgn="ctr">
              <a:lnSpc>
                <a:spcPct val="150000"/>
              </a:lnSpc>
            </a:pPr>
            <a:r>
              <a:rPr lang="en-US" sz="16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Now boot from flash:/AR2220E-V200R007C00SPC600.cc</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lnSpc>
                <a:spcPct val="150000"/>
              </a:lnSpc>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a:t>
            </a:r>
          </a:p>
        </p:txBody>
      </p:sp>
    </p:spTree>
    <p:extLst>
      <p:ext uri="{BB962C8B-B14F-4D97-AF65-F5344CB8AC3E}">
        <p14:creationId xmlns:p14="http://schemas.microsoft.com/office/powerpoint/2010/main" val="35821874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a:xfrm>
            <a:off x="451877" y="1242453"/>
            <a:ext cx="11306175" cy="1422370"/>
          </a:xfrm>
        </p:spPr>
        <p:txBody>
          <a:bodyPr wrap="square">
            <a:noAutofit/>
          </a:bodyPr>
          <a:lstStyle/>
          <a:p>
            <a:r>
              <a:rPr lang="en-US" sz="1800" dirty="0">
                <a:latin typeface="Huawei Sans" panose="020C0503030203020204" pitchFamily="34" charset="0"/>
              </a:rPr>
              <a:t>There are two commonly used device management modes: CLI and web system.</a:t>
            </a:r>
          </a:p>
          <a:p>
            <a:r>
              <a:rPr lang="en-US" sz="1800" dirty="0">
                <a:latin typeface="Huawei Sans" panose="020C0503030203020204" pitchFamily="34" charset="0"/>
              </a:rPr>
              <a:t>To use a device management mode, you must first log in to a device through a login mode supported by this device management mode.</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Device Management</a:t>
            </a:r>
          </a:p>
        </p:txBody>
      </p:sp>
      <p:sp>
        <p:nvSpPr>
          <p:cNvPr id="16" name="圆角矩形 75"/>
          <p:cNvSpPr/>
          <p:nvPr/>
        </p:nvSpPr>
        <p:spPr>
          <a:xfrm>
            <a:off x="1301427" y="2775599"/>
            <a:ext cx="4245933"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Web System</a:t>
            </a:r>
          </a:p>
        </p:txBody>
      </p:sp>
      <p:sp>
        <p:nvSpPr>
          <p:cNvPr id="17" name="圆角矩形 75"/>
          <p:cNvSpPr/>
          <p:nvPr/>
        </p:nvSpPr>
        <p:spPr>
          <a:xfrm>
            <a:off x="1301427" y="3207104"/>
            <a:ext cx="4245933" cy="28829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web system provides a graphical user interface (GUI) for easy device management and maintenance. This method, however, can be used to manage and maintain only some, not all, device functions.</a:t>
            </a:r>
          </a:p>
          <a:p>
            <a:pPr marL="177800" indent="-177800" fontAlgn="ctr">
              <a:lnSpc>
                <a:spcPts val="2600"/>
              </a:lnSpc>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web system supports the HTTP and HTTPS login modes.</a:t>
            </a: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0" name="圆角矩形 75"/>
          <p:cNvSpPr/>
          <p:nvPr/>
        </p:nvSpPr>
        <p:spPr>
          <a:xfrm>
            <a:off x="6371305" y="2775599"/>
            <a:ext cx="4283999" cy="39402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CLI</a:t>
            </a:r>
          </a:p>
        </p:txBody>
      </p:sp>
      <p:sp>
        <p:nvSpPr>
          <p:cNvPr id="21" name="圆角矩形 75"/>
          <p:cNvSpPr/>
          <p:nvPr/>
        </p:nvSpPr>
        <p:spPr>
          <a:xfrm>
            <a:off x="6371304" y="3207104"/>
            <a:ext cx="4284000" cy="2882978"/>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CLI requires users to use commands provided by a device to manage and maintain the device. This mode implements refined device management but requires users to be familiar with the commands.</a:t>
            </a:r>
          </a:p>
          <a:p>
            <a:pPr marL="177800" indent="-177800" fontAlgn="ctr">
              <a:lnSpc>
                <a:spcPts val="2600"/>
              </a:lnSpc>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CLI supports the console port, Telnet, and SSH login modes.</a:t>
            </a:r>
          </a:p>
          <a:p>
            <a:pPr marL="177800" indent="-177800" fontAlgn="ctr">
              <a:lnSpc>
                <a:spcPts val="2600"/>
              </a:lnSpc>
              <a:spcBef>
                <a:spcPts val="0"/>
              </a:spcBef>
              <a:spcAft>
                <a:spcPts val="600"/>
              </a:spcAft>
              <a:buFont typeface="Arial" panose="020B0604020202020204" pitchFamily="34" charset="0"/>
              <a:buChar char="•"/>
            </a:pPr>
            <a:endParaRPr lang="en-US" altLang="zh-CN"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34425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800" dirty="0">
                <a:latin typeface="Huawei Sans" panose="020C0503030203020204" pitchFamily="34" charset="0"/>
              </a:rPr>
              <a:t>When a user logs in to a device through a CLI-supported mode, the system allocates a user interface to manage and monitor the current session between the user terminal and device.</a:t>
            </a:r>
          </a:p>
          <a:p>
            <a:r>
              <a:rPr lang="en-US" sz="1800" dirty="0">
                <a:latin typeface="Huawei Sans" panose="020C0503030203020204" pitchFamily="34" charset="0"/>
              </a:rPr>
              <a:t>Such a user interface can be a console user interface or virtual type terminal (VTY) user interface.</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VRP User Interfaces</a:t>
            </a:r>
          </a:p>
        </p:txBody>
      </p:sp>
      <p:sp>
        <p:nvSpPr>
          <p:cNvPr id="4" name="圆角矩形 75"/>
          <p:cNvSpPr/>
          <p:nvPr/>
        </p:nvSpPr>
        <p:spPr>
          <a:xfrm>
            <a:off x="996627" y="2967411"/>
            <a:ext cx="4104761" cy="33545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Console User Interface</a:t>
            </a:r>
          </a:p>
        </p:txBody>
      </p:sp>
      <p:sp>
        <p:nvSpPr>
          <p:cNvPr id="5" name="圆角矩形 75"/>
          <p:cNvSpPr/>
          <p:nvPr/>
        </p:nvSpPr>
        <p:spPr>
          <a:xfrm>
            <a:off x="996627" y="3398915"/>
            <a:ext cx="4104761" cy="252353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console user interface is used to manage and monitor users who log in to a device through the console port.</a:t>
            </a:r>
          </a:p>
          <a:p>
            <a:pPr marL="177800" indent="-177800" fontAlgn="ctr">
              <a:lnSpc>
                <a:spcPts val="2600"/>
              </a:lnSpc>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serial port of a user terminal can be directly connected to the console port of a device for local access.</a:t>
            </a:r>
          </a:p>
        </p:txBody>
      </p:sp>
      <p:sp>
        <p:nvSpPr>
          <p:cNvPr id="6" name="圆角矩形 75"/>
          <p:cNvSpPr/>
          <p:nvPr/>
        </p:nvSpPr>
        <p:spPr>
          <a:xfrm>
            <a:off x="6110048" y="2967411"/>
            <a:ext cx="4392235" cy="33545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VTY User Interface</a:t>
            </a:r>
          </a:p>
        </p:txBody>
      </p:sp>
      <p:sp>
        <p:nvSpPr>
          <p:cNvPr id="7" name="圆角矩形 75"/>
          <p:cNvSpPr/>
          <p:nvPr/>
        </p:nvSpPr>
        <p:spPr>
          <a:xfrm>
            <a:off x="6110048" y="3398915"/>
            <a:ext cx="4392235" cy="2523537"/>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lnSpc>
                <a:spcPts val="2600"/>
              </a:lnSpc>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VTY user interface is used to manage and monitor users who log in to a device by means of VTY.</a:t>
            </a:r>
          </a:p>
          <a:p>
            <a:pPr marL="177800" indent="-177800" fontAlgn="ctr">
              <a:lnSpc>
                <a:spcPts val="2600"/>
              </a:lnSpc>
              <a:spcAft>
                <a:spcPts val="600"/>
              </a:spcAft>
              <a:buFont typeface="Arial" panose="020B0604020202020204" pitchFamily="34" charset="0"/>
              <a:buChar char="•"/>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After a Telnet or </a:t>
            </a:r>
            <a:r>
              <a:rPr lang="en-US" sz="16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STelnet</a:t>
            </a: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connection is established between a user terminal and a device, a VTY channel is established to implement remote access to the device.</a:t>
            </a:r>
          </a:p>
        </p:txBody>
      </p:sp>
    </p:spTree>
    <p:extLst>
      <p:ext uri="{BB962C8B-B14F-4D97-AF65-F5344CB8AC3E}">
        <p14:creationId xmlns:p14="http://schemas.microsoft.com/office/powerpoint/2010/main" val="24537704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2000" dirty="0">
                <a:latin typeface="Huawei Sans" panose="020C0503030203020204" pitchFamily="34" charset="0"/>
                <a:ea typeface="方正兰亭黑简体" panose="02000000000000000000" pitchFamily="2" charset="-122"/>
                <a:sym typeface="Huawei Sans" panose="020C0503030203020204" pitchFamily="34" charset="0"/>
              </a:rPr>
              <a:t>VRP provides basic permission control functions. It defines the levels of commands that each level of users can execute to restrict the operations of users at different levels.</a:t>
            </a:r>
          </a:p>
          <a:p>
            <a:endParaRPr lang="zh-CN" alt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VRP User Levels</a:t>
            </a:r>
          </a:p>
        </p:txBody>
      </p:sp>
      <p:graphicFrame>
        <p:nvGraphicFramePr>
          <p:cNvPr id="4" name="表格 3"/>
          <p:cNvGraphicFramePr>
            <a:graphicFrameLocks noGrp="1"/>
          </p:cNvGraphicFramePr>
          <p:nvPr>
            <p:extLst/>
          </p:nvPr>
        </p:nvGraphicFramePr>
        <p:xfrm>
          <a:off x="847425" y="2294009"/>
          <a:ext cx="10844466" cy="3627120"/>
        </p:xfrm>
        <a:graphic>
          <a:graphicData uri="http://schemas.openxmlformats.org/drawingml/2006/table">
            <a:tbl>
              <a:tblPr/>
              <a:tblGrid>
                <a:gridCol w="1300635"/>
                <a:gridCol w="1271239"/>
                <a:gridCol w="1310268"/>
                <a:gridCol w="6962324"/>
              </a:tblGrid>
              <a:tr h="422298">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dirty="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User Level</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Command Level</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Name</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bg1"/>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Available Command</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r>
              <a:tr h="384069">
                <a:tc>
                  <a:txBody>
                    <a:bodyPr/>
                    <a:lstStyle>
                      <a:lvl1pPr algn="l" defTabSz="784225">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defTabSz="784225">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defTabSz="784225">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defTabSz="784225">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defTabSz="784225">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784225" rtl="0" eaLnBrk="1" fontAlgn="ctr" latinLnBrk="0" hangingPunct="1">
                        <a:lnSpc>
                          <a:spcPct val="120000"/>
                        </a:lnSpc>
                        <a:spcBef>
                          <a:spcPct val="0"/>
                        </a:spcBef>
                        <a:spcAft>
                          <a:spcPct val="2000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0</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0</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Visit level</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Network diagnosis commands (such as </a:t>
                      </a:r>
                      <a:r>
                        <a:rPr kumimoji="0" lang="en-US" sz="1600" b="1" i="0" u="none" strike="noStrike" cap="none" normalizeH="0" baseline="0">
                          <a:ln>
                            <a:noFill/>
                          </a:ln>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ping</a:t>
                      </a:r>
                      <a:r>
                        <a:rPr kumimoji="0" lang="en-US" sz="1600" b="0" i="0" u="none" strike="noStrike" cap="none" normalizeH="0" baseline="0">
                          <a:ln>
                            <a:noFill/>
                          </a:ln>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and </a:t>
                      </a:r>
                      <a:r>
                        <a:rPr kumimoji="0" lang="en-US" sz="1600" b="1" i="0" u="none" strike="noStrike" cap="none" normalizeH="0" baseline="0">
                          <a:ln>
                            <a:noFill/>
                          </a:ln>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tracert</a:t>
                      </a:r>
                      <a:r>
                        <a:rPr kumimoji="0" lang="en-US" sz="1600" b="0" i="0" u="none" strike="noStrike" cap="none" normalizeH="0" baseline="0">
                          <a:ln>
                            <a:noFill/>
                          </a:ln>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 commands for accessing external devices from the local device (such as Telnet client commands), and some display commands</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r h="431824">
                <a:tc>
                  <a:txBody>
                    <a:bodyPr/>
                    <a:lstStyle>
                      <a:lvl1pPr algn="l" defTabSz="784225">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defTabSz="784225">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defTabSz="784225">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defTabSz="784225">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defTabSz="784225">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784225" rtl="0" eaLnBrk="1" fontAlgn="ctr" latinLnBrk="0" hangingPunct="1">
                        <a:lnSpc>
                          <a:spcPct val="120000"/>
                        </a:lnSpc>
                        <a:spcBef>
                          <a:spcPct val="0"/>
                        </a:spcBef>
                        <a:spcAft>
                          <a:spcPct val="2000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1</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0 and 1</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Monitoring level</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System maintenance commands, including display commands</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r h="535017">
                <a:tc>
                  <a:txBody>
                    <a:bodyPr/>
                    <a:lstStyle>
                      <a:lvl1pPr algn="l" defTabSz="784225">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defTabSz="784225">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defTabSz="784225">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defTabSz="784225">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defTabSz="784225">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784225" rtl="0" eaLnBrk="1" fontAlgn="ctr" latinLnBrk="0" hangingPunct="1">
                        <a:lnSpc>
                          <a:spcPct val="120000"/>
                        </a:lnSpc>
                        <a:spcBef>
                          <a:spcPct val="0"/>
                        </a:spcBef>
                        <a:spcAft>
                          <a:spcPct val="2000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2</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0, 1, and 2</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Configuration level</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Service configuration commands, including routing commands and IP configuration commands, to directly provide users with network services</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r h="870861">
                <a:tc>
                  <a:txBody>
                    <a:bodyPr/>
                    <a:lstStyle>
                      <a:lvl1pPr algn="l" defTabSz="784225">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defTabSz="784225">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defTabSz="784225">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defTabSz="784225">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defTabSz="784225">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defTabSz="784225"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784225" rtl="0" eaLnBrk="1" fontAlgn="ctr" latinLnBrk="0" hangingPunct="1">
                        <a:lnSpc>
                          <a:spcPct val="120000"/>
                        </a:lnSpc>
                        <a:spcBef>
                          <a:spcPct val="0"/>
                        </a:spcBef>
                        <a:spcAft>
                          <a:spcPct val="2000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3-15</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0, 1, 2, and 3</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lvl1pPr algn="l">
                        <a:lnSpc>
                          <a:spcPct val="140000"/>
                        </a:lnSpc>
                        <a:spcBef>
                          <a:spcPct val="30000"/>
                        </a:spcBef>
                        <a:buClr>
                          <a:srgbClr val="808080"/>
                        </a:buClr>
                        <a:buSzPct val="60000"/>
                        <a:buFont typeface="Wingdings" panose="05000000000000000000" pitchFamily="2" charset="2"/>
                        <a:defRPr sz="20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1pPr>
                      <a:lvl2pPr marL="742950" indent="-285750" algn="l">
                        <a:lnSpc>
                          <a:spcPct val="140000"/>
                        </a:lnSpc>
                        <a:spcBef>
                          <a:spcPct val="30000"/>
                        </a:spcBef>
                        <a:buClr>
                          <a:srgbClr val="080808"/>
                        </a:buClr>
                        <a:buSzPct val="50000"/>
                        <a:buFont typeface="Wingdings" panose="05000000000000000000" pitchFamily="2" charset="2"/>
                        <a:defRPr>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2pPr>
                      <a:lvl3pPr marL="1143000" indent="-228600" algn="l">
                        <a:lnSpc>
                          <a:spcPct val="140000"/>
                        </a:lnSpc>
                        <a:spcBef>
                          <a:spcPct val="30000"/>
                        </a:spcBef>
                        <a:buSzPct val="50000"/>
                        <a:buFont typeface="Wingdings" panose="05000000000000000000" pitchFamily="2" charset="2"/>
                        <a:defRPr sz="1600">
                          <a:solidFill>
                            <a:schemeClr val="tx1"/>
                          </a:solidFill>
                          <a:latin typeface="FrutigerNext LT Regular" panose="020B0503040504020204" pitchFamily="34" charset="0"/>
                          <a:ea typeface="华文细黑" panose="02010600040101010101" pitchFamily="2" charset="-122"/>
                          <a:cs typeface="宋体" panose="02010600030101010101" pitchFamily="2" charset="-122"/>
                        </a:defRPr>
                      </a:lvl3pPr>
                      <a:lvl4pPr marL="1600200" indent="-228600" algn="l">
                        <a:lnSpc>
                          <a:spcPct val="140000"/>
                        </a:lnSpc>
                        <a:spcBef>
                          <a:spcPct val="30000"/>
                        </a:spcBef>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4pPr>
                      <a:lvl5pPr marL="2057400" indent="-228600" algn="l">
                        <a:lnSpc>
                          <a:spcPct val="140000"/>
                        </a:lnSpc>
                        <a:spcBef>
                          <a:spcPct val="30000"/>
                        </a:spcBef>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5pPr>
                      <a:lvl6pPr marL="25146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6pPr>
                      <a:lvl7pPr marL="29718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7pPr>
                      <a:lvl8pPr marL="34290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8pPr>
                      <a:lvl9pPr marL="3886200" indent="-228600" eaLnBrk="0" fontAlgn="base" hangingPunct="0">
                        <a:lnSpc>
                          <a:spcPct val="140000"/>
                        </a:lnSpc>
                        <a:spcBef>
                          <a:spcPct val="30000"/>
                        </a:spcBef>
                        <a:spcAft>
                          <a:spcPct val="0"/>
                        </a:spcAft>
                        <a:buFont typeface="FrutigerNext LT Medium" panose="020B0603040504020204" pitchFamily="34" charset="0"/>
                        <a:defRPr sz="1400">
                          <a:solidFill>
                            <a:schemeClr val="tx1"/>
                          </a:solidFill>
                          <a:latin typeface="FrutigerNext LT Medium" panose="020B0603040504020204" pitchFamily="34" charset="0"/>
                          <a:ea typeface="华文细黑" panose="02010600040101010101" pitchFamily="2" charset="-122"/>
                          <a:cs typeface="宋体" panose="02010600030101010101" pitchFamily="2" charset="-122"/>
                        </a:defRPr>
                      </a:lvl9p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u="none" strike="noStrike" cap="none" normalizeH="0" baseline="0">
                          <a:ln>
                            <a:noFill/>
                          </a:ln>
                          <a:latin typeface="Huawei Sans" panose="020C0503030203020204" pitchFamily="34" charset="0"/>
                          <a:ea typeface="方正兰亭黑简体" panose="02000000000000000000" pitchFamily="2" charset="-122"/>
                          <a:sym typeface="Huawei Sans" panose="020C0503030203020204" pitchFamily="34" charset="0"/>
                        </a:rPr>
                        <a:t>Management level</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rgbClr val="000000"/>
                          </a:solidFill>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Commands for controlling basic system operations and providing support for services, including the file system, FTP, TFTP download, user management, and command level commands, as well as debugging commands for fault diagnosis</a:t>
                      </a:r>
                    </a:p>
                  </a:txBody>
                  <a:tcPr anchor="ctr" horzOverflow="overflow">
                    <a:lnL w="12700" cap="flat" cmpd="sng" algn="ctr">
                      <a:solidFill>
                        <a:srgbClr val="BAE6F6"/>
                      </a:solidFill>
                      <a:prstDash val="solid"/>
                      <a:round/>
                      <a:headEnd type="none" w="med" len="med"/>
                      <a:tailEnd type="none" w="med" len="med"/>
                    </a:lnL>
                    <a:lnR w="12700" cap="flat" cmpd="sng" algn="ctr">
                      <a:solidFill>
                        <a:srgbClr val="BAE6F6"/>
                      </a:solidFill>
                      <a:prstDash val="solid"/>
                      <a:round/>
                      <a:headEnd type="none" w="med" len="med"/>
                      <a:tailEnd type="none" w="med" len="med"/>
                    </a:lnR>
                    <a:lnT w="12700" cap="flat" cmpd="sng" algn="ctr">
                      <a:solidFill>
                        <a:srgbClr val="BAE6F6"/>
                      </a:solidFill>
                      <a:prstDash val="solid"/>
                      <a:round/>
                      <a:headEnd type="none" w="med" len="med"/>
                      <a:tailEnd type="none" w="med" len="med"/>
                    </a:lnT>
                    <a:lnB w="12700" cap="flat" cmpd="sng" algn="ctr">
                      <a:solidFill>
                        <a:srgbClr val="BAE6F6"/>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extLst>
      <p:ext uri="{BB962C8B-B14F-4D97-AF65-F5344CB8AC3E}">
        <p14:creationId xmlns:p14="http://schemas.microsoft.com/office/powerpoint/2010/main" val="19101071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Login to the Web System</a:t>
            </a:r>
          </a:p>
        </p:txBody>
      </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67638" y="1913020"/>
            <a:ext cx="5754300" cy="3691941"/>
          </a:xfrm>
          <a:prstGeom prst="rect">
            <a:avLst/>
          </a:prstGeom>
          <a:ln>
            <a:solidFill>
              <a:schemeClr val="bg1">
                <a:lumMod val="85000"/>
              </a:schemeClr>
            </a:solidFill>
          </a:ln>
        </p:spPr>
      </p:pic>
      <p:sp>
        <p:nvSpPr>
          <p:cNvPr id="5" name="文本框 4"/>
          <p:cNvSpPr txBox="1"/>
          <p:nvPr/>
        </p:nvSpPr>
        <p:spPr>
          <a:xfrm>
            <a:off x="690415" y="1828289"/>
            <a:ext cx="4828189" cy="1575508"/>
          </a:xfrm>
          <a:prstGeom prst="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ctr" anchorCtr="0">
            <a:noAutofit/>
          </a:bodyPr>
          <a:lstStyle>
            <a:defPPr>
              <a:defRPr lang="en-US"/>
            </a:defPPr>
            <a:lvl1pPr algn="just" fontAlgn="auto">
              <a:lnSpc>
                <a:spcPts val="2600"/>
              </a:lnSpc>
              <a:spcBef>
                <a:spcPts val="0"/>
              </a:spcBef>
              <a:spcAft>
                <a:spcPts val="600"/>
              </a:spcAft>
              <a:defRPr sz="1700">
                <a:solidFill>
                  <a:prstClr val="black"/>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l" fontAlgn="ctr"/>
            <a:r>
              <a:rPr lang="en-US" sz="1400" dirty="0">
                <a:latin typeface="Huawei Sans" panose="020C0503030203020204" pitchFamily="34" charset="0"/>
                <a:sym typeface="Huawei Sans" panose="020C0503030203020204" pitchFamily="34" charset="0"/>
              </a:rPr>
              <a:t>Take the web system for a Huawei AR router as an example. Start a browser on a PC, enter </a:t>
            </a:r>
            <a:r>
              <a:rPr lang="en-US" sz="1400" b="1" dirty="0">
                <a:latin typeface="Huawei Sans" panose="020C0503030203020204" pitchFamily="34" charset="0"/>
                <a:sym typeface="Huawei Sans" panose="020C0503030203020204" pitchFamily="34" charset="0"/>
              </a:rPr>
              <a:t>https://192.168.1.1</a:t>
            </a:r>
            <a:r>
              <a:rPr lang="en-US" sz="1400" dirty="0">
                <a:latin typeface="Huawei Sans" panose="020C0503030203020204" pitchFamily="34" charset="0"/>
                <a:sym typeface="Huawei Sans" panose="020C0503030203020204" pitchFamily="34" charset="0"/>
              </a:rPr>
              <a:t> in the address bar, and press </a:t>
            </a:r>
            <a:r>
              <a:rPr lang="en-US" sz="1400" b="1" dirty="0">
                <a:latin typeface="Huawei Sans" panose="020C0503030203020204" pitchFamily="34" charset="0"/>
                <a:sym typeface="Huawei Sans" panose="020C0503030203020204" pitchFamily="34" charset="0"/>
              </a:rPr>
              <a:t>Enter</a:t>
            </a:r>
            <a:r>
              <a:rPr lang="en-US" sz="1400" dirty="0">
                <a:latin typeface="Huawei Sans" panose="020C0503030203020204" pitchFamily="34" charset="0"/>
                <a:sym typeface="Huawei Sans" panose="020C0503030203020204" pitchFamily="34" charset="0"/>
              </a:rPr>
              <a:t>. Then, the web system login page is displayed.</a:t>
            </a:r>
          </a:p>
        </p:txBody>
      </p:sp>
      <p:grpSp>
        <p:nvGrpSpPr>
          <p:cNvPr id="3" name="组合 2"/>
          <p:cNvGrpSpPr/>
          <p:nvPr/>
        </p:nvGrpSpPr>
        <p:grpSpPr>
          <a:xfrm>
            <a:off x="1369477" y="4207560"/>
            <a:ext cx="4000093" cy="575640"/>
            <a:chOff x="7447547" y="2744819"/>
            <a:chExt cx="4000093" cy="575640"/>
          </a:xfrm>
        </p:grpSpPr>
        <p:grpSp>
          <p:nvGrpSpPr>
            <p:cNvPr id="13" name="组合 12"/>
            <p:cNvGrpSpPr>
              <a:grpSpLocks noChangeAspect="1"/>
            </p:cNvGrpSpPr>
            <p:nvPr/>
          </p:nvGrpSpPr>
          <p:grpSpPr>
            <a:xfrm>
              <a:off x="7447547" y="2744819"/>
              <a:ext cx="4000093" cy="575640"/>
              <a:chOff x="7537270" y="2522832"/>
              <a:chExt cx="3076993" cy="442800"/>
            </a:xfrm>
          </p:grpSpPr>
          <p:pic>
            <p:nvPicPr>
              <p:cNvPr id="6" name="图片 5"/>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537270" y="2522832"/>
                <a:ext cx="540000" cy="442800"/>
              </a:xfrm>
              <a:prstGeom prst="rect">
                <a:avLst/>
              </a:prstGeom>
            </p:spPr>
          </p:pic>
          <p:pic>
            <p:nvPicPr>
              <p:cNvPr id="7" name="图片 6" descr="PC.png"/>
              <p:cNvPicPr>
                <a:picLocks noChangeAspect="1"/>
              </p:cNvPicPr>
              <p:nvPr/>
            </p:nvPicPr>
            <p:blipFill>
              <a:blip r:embed="rId5" cstate="print"/>
              <a:stretch>
                <a:fillRect/>
              </a:stretch>
            </p:blipFill>
            <p:spPr>
              <a:xfrm>
                <a:off x="10075200" y="2537232"/>
                <a:ext cx="539063" cy="414000"/>
              </a:xfrm>
              <a:prstGeom prst="rect">
                <a:avLst/>
              </a:prstGeom>
            </p:spPr>
          </p:pic>
          <p:cxnSp>
            <p:nvCxnSpPr>
              <p:cNvPr id="9" name="直接连接符 8"/>
              <p:cNvCxnSpPr>
                <a:stCxn id="7" idx="1"/>
                <a:endCxn id="6" idx="3"/>
              </p:cNvCxnSpPr>
              <p:nvPr/>
            </p:nvCxnSpPr>
            <p:spPr>
              <a:xfrm flipH="1">
                <a:off x="8077270" y="2744232"/>
                <a:ext cx="19979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7278" y="2763539"/>
              <a:ext cx="1021848" cy="526407"/>
            </a:xfrm>
            <a:prstGeom prst="rect">
              <a:avLst/>
            </a:prstGeom>
          </p:spPr>
        </p:pic>
      </p:grpSp>
      <p:sp>
        <p:nvSpPr>
          <p:cNvPr id="8" name="文本框 7"/>
          <p:cNvSpPr txBox="1"/>
          <p:nvPr/>
        </p:nvSpPr>
        <p:spPr>
          <a:xfrm>
            <a:off x="1033943" y="4783200"/>
            <a:ext cx="1373068"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192.168.1.1</a:t>
            </a:r>
          </a:p>
        </p:txBody>
      </p:sp>
    </p:spTree>
    <p:extLst>
      <p:ext uri="{BB962C8B-B14F-4D97-AF65-F5344CB8AC3E}">
        <p14:creationId xmlns:p14="http://schemas.microsoft.com/office/powerpoint/2010/main" val="30241508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标题 9"/>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CLI - Local Login (1)</a:t>
            </a:r>
          </a:p>
        </p:txBody>
      </p:sp>
      <p:sp>
        <p:nvSpPr>
          <p:cNvPr id="33" name="圆角矩形 32"/>
          <p:cNvSpPr/>
          <p:nvPr/>
        </p:nvSpPr>
        <p:spPr>
          <a:xfrm>
            <a:off x="619231" y="1726912"/>
            <a:ext cx="4241800" cy="3318125"/>
          </a:xfrm>
          <a:prstGeom prst="roundRect">
            <a:avLst>
              <a:gd name="adj" fmla="val 1847"/>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algn="just" fontAlgn="ctr">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You can log in to a device in local or remote mode. Local login mode:</a:t>
            </a:r>
          </a:p>
          <a:p>
            <a:pPr marL="285750" indent="-285750" algn="just" fontAlgn="ctr">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Use this mode when you need to configure a device that is powered on for the first time. You can use the console port of the device for a local login.</a:t>
            </a:r>
          </a:p>
          <a:p>
            <a:pPr marL="285750" indent="-285750" algn="just" fontAlgn="ctr">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The console port is a serial port provided by the main control board of a device.</a:t>
            </a:r>
          </a:p>
          <a:p>
            <a:pPr marL="285750" indent="-285750" algn="just" fontAlgn="ctr">
              <a:spcBef>
                <a:spcPts val="0"/>
              </a:spcBef>
              <a:spcAft>
                <a:spcPts val="600"/>
              </a:spcAft>
              <a:buFont typeface="Arial" panose="020B0604020202020204" pitchFamily="34" charset="0"/>
              <a:buChar char="•"/>
            </a:pP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To implement the login, directly connect your terminal's serial port to the device's console port, and use </a:t>
            </a:r>
            <a:r>
              <a:rPr lang="en-US" sz="1400" dirty="0" err="1">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PuTTY</a:t>
            </a:r>
            <a:r>
              <a:rPr lang="en-US" sz="14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to log in to the device. You can then configure the device after the login succeeds.</a:t>
            </a:r>
          </a:p>
        </p:txBody>
      </p:sp>
      <p:grpSp>
        <p:nvGrpSpPr>
          <p:cNvPr id="68" name="组合 67"/>
          <p:cNvGrpSpPr/>
          <p:nvPr/>
        </p:nvGrpSpPr>
        <p:grpSpPr>
          <a:xfrm>
            <a:off x="5122217" y="1726911"/>
            <a:ext cx="6495420" cy="4290013"/>
            <a:chOff x="4323730" y="1233488"/>
            <a:chExt cx="7535584" cy="5141301"/>
          </a:xfrm>
        </p:grpSpPr>
        <p:grpSp>
          <p:nvGrpSpPr>
            <p:cNvPr id="41" name="组合 40"/>
            <p:cNvGrpSpPr/>
            <p:nvPr/>
          </p:nvGrpSpPr>
          <p:grpSpPr>
            <a:xfrm>
              <a:off x="4323730" y="1233488"/>
              <a:ext cx="7422183" cy="5141301"/>
              <a:chOff x="4323730" y="1233488"/>
              <a:chExt cx="7422183" cy="5141301"/>
            </a:xfrm>
          </p:grpSpPr>
          <p:cxnSp>
            <p:nvCxnSpPr>
              <p:cNvPr id="61" name="直接连接符 60"/>
              <p:cNvCxnSpPr/>
              <p:nvPr/>
            </p:nvCxnSpPr>
            <p:spPr bwMode="auto">
              <a:xfrm flipH="1">
                <a:off x="5628546" y="5470714"/>
                <a:ext cx="5171763"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62" name="图片 61" descr="Console线缆.png"/>
              <p:cNvPicPr>
                <a:picLocks noChangeAspect="1"/>
              </p:cNvPicPr>
              <p:nvPr/>
            </p:nvPicPr>
            <p:blipFill>
              <a:blip r:embed="rId3" cstate="print">
                <a:clrChange>
                  <a:clrFrom>
                    <a:srgbClr val="FFFFFF"/>
                  </a:clrFrom>
                  <a:clrTo>
                    <a:srgbClr val="FFFFFF">
                      <a:alpha val="0"/>
                    </a:srgbClr>
                  </a:clrTo>
                </a:clrChange>
              </a:blip>
              <a:stretch>
                <a:fillRect/>
              </a:stretch>
            </p:blipFill>
            <p:spPr>
              <a:xfrm>
                <a:off x="5287851" y="2686644"/>
                <a:ext cx="5312767" cy="1890056"/>
              </a:xfrm>
              <a:prstGeom prst="rect">
                <a:avLst/>
              </a:prstGeom>
            </p:spPr>
          </p:pic>
          <p:sp>
            <p:nvSpPr>
              <p:cNvPr id="63" name="Text Box 4"/>
              <p:cNvSpPr txBox="1">
                <a:spLocks noChangeArrowheads="1"/>
              </p:cNvSpPr>
              <p:nvPr/>
            </p:nvSpPr>
            <p:spPr bwMode="auto">
              <a:xfrm>
                <a:off x="4323730" y="6079709"/>
                <a:ext cx="1520420" cy="295080"/>
              </a:xfrm>
              <a:prstGeom prst="rect">
                <a:avLst/>
              </a:prstGeom>
              <a:noFill/>
              <a:ln w="9525" algn="ctr">
                <a:noFill/>
                <a:miter lim="800000"/>
                <a:headEnd/>
                <a:tailEnd/>
              </a:ln>
            </p:spPr>
            <p:txBody>
              <a:bodyPr wrap="square" lIns="0" tIns="0" rIns="0" bIns="0" anchor="ctr" anchorCtr="1">
                <a:noAutofit/>
              </a:bodyPr>
              <a:lstStyle/>
              <a:p>
                <a:pPr algn="l" eaLnBrk="1" fontAlgn="ctr" hangingPunct="1">
                  <a:spcBef>
                    <a:spcPct val="50000"/>
                  </a:spcBef>
                </a:pPr>
                <a:r>
                  <a:rPr lang="en-US" sz="16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a:t>
                </a:r>
              </a:p>
            </p:txBody>
          </p:sp>
          <p:sp>
            <p:nvSpPr>
              <p:cNvPr id="64" name="Text Box 4"/>
              <p:cNvSpPr txBox="1">
                <a:spLocks noChangeArrowheads="1"/>
              </p:cNvSpPr>
              <p:nvPr/>
            </p:nvSpPr>
            <p:spPr bwMode="auto">
              <a:xfrm>
                <a:off x="7414767" y="4544337"/>
                <a:ext cx="1768680" cy="590161"/>
              </a:xfrm>
              <a:prstGeom prst="rect">
                <a:avLst/>
              </a:prstGeom>
              <a:noFill/>
              <a:ln w="9525" algn="ctr">
                <a:noFill/>
                <a:miter lim="800000"/>
                <a:headEnd/>
                <a:tailEnd/>
              </a:ln>
            </p:spPr>
            <p:txBody>
              <a:bodyPr wrap="square" lIns="0" tIns="0" rIns="0" bIns="0" anchor="ctr" anchorCtr="1">
                <a:noAutofit/>
              </a:bodyPr>
              <a:lstStyle/>
              <a:p>
                <a:pPr algn="l" eaLnBrk="1" fontAlgn="ctr" hangingPunct="1">
                  <a:spcBef>
                    <a:spcPct val="50000"/>
                  </a:spcBef>
                </a:pPr>
                <a:r>
                  <a:rPr lang="en-US"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Console cable</a:t>
                </a:r>
              </a:p>
            </p:txBody>
          </p:sp>
          <p:sp>
            <p:nvSpPr>
              <p:cNvPr id="65" name="Text Box 4"/>
              <p:cNvSpPr txBox="1">
                <a:spLocks noChangeArrowheads="1"/>
              </p:cNvSpPr>
              <p:nvPr/>
            </p:nvSpPr>
            <p:spPr bwMode="auto">
              <a:xfrm>
                <a:off x="7818162" y="2169364"/>
                <a:ext cx="1292357" cy="295080"/>
              </a:xfrm>
              <a:prstGeom prst="rect">
                <a:avLst/>
              </a:prstGeom>
              <a:noFill/>
              <a:ln w="9525" algn="ctr">
                <a:noFill/>
                <a:miter lim="800000"/>
                <a:headEnd/>
                <a:tailEnd/>
              </a:ln>
            </p:spPr>
            <p:txBody>
              <a:bodyPr wrap="square" lIns="0" tIns="0" rIns="0" bIns="0" anchor="ctr" anchorCtr="1">
                <a:noAutofit/>
              </a:bodyPr>
              <a:lstStyle/>
              <a:p>
                <a:pPr algn="l" eaLnBrk="1" fontAlgn="ctr" hangingPunct="1">
                  <a:spcBef>
                    <a:spcPct val="50000"/>
                  </a:spcBef>
                </a:pPr>
                <a:r>
                  <a:rPr lang="en-US" sz="16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AR2220</a:t>
                </a:r>
              </a:p>
            </p:txBody>
          </p:sp>
          <p:pic>
            <p:nvPicPr>
              <p:cNvPr id="66" name="Picture 151" descr="E:\backup\AR\AR产品营销资料\ARx2系列\产品图片\20110330\2220-Z.png"/>
              <p:cNvPicPr>
                <a:picLocks noChangeAspect="1" noChangeArrowheads="1"/>
              </p:cNvPicPr>
              <p:nvPr/>
            </p:nvPicPr>
            <p:blipFill>
              <a:blip r:embed="rId4" cstate="print"/>
              <a:srcRect/>
              <a:stretch>
                <a:fillRect/>
              </a:stretch>
            </p:blipFill>
            <p:spPr bwMode="auto">
              <a:xfrm>
                <a:off x="5043394" y="1233488"/>
                <a:ext cx="6702519" cy="895054"/>
              </a:xfrm>
              <a:prstGeom prst="rect">
                <a:avLst/>
              </a:prstGeom>
              <a:noFill/>
            </p:spPr>
          </p:pic>
          <p:cxnSp>
            <p:nvCxnSpPr>
              <p:cNvPr id="67" name="直接连接符 66"/>
              <p:cNvCxnSpPr/>
              <p:nvPr/>
            </p:nvCxnSpPr>
            <p:spPr bwMode="auto">
              <a:xfrm>
                <a:off x="10782981" y="2000677"/>
                <a:ext cx="17328" cy="3470037"/>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74" name="图片 73" descr="PC.png"/>
              <p:cNvPicPr>
                <a:picLocks noChangeAspect="1"/>
              </p:cNvPicPr>
              <p:nvPr/>
            </p:nvPicPr>
            <p:blipFill>
              <a:blip r:embed="rId5" cstate="print"/>
              <a:stretch>
                <a:fillRect/>
              </a:stretch>
            </p:blipFill>
            <p:spPr>
              <a:xfrm>
                <a:off x="4502114" y="4998410"/>
                <a:ext cx="1126432" cy="974355"/>
              </a:xfrm>
              <a:prstGeom prst="rect">
                <a:avLst/>
              </a:prstGeom>
            </p:spPr>
          </p:pic>
        </p:grpSp>
        <p:sp>
          <p:nvSpPr>
            <p:cNvPr id="76" name="TextBox 11"/>
            <p:cNvSpPr txBox="1">
              <a:spLocks noChangeArrowheads="1"/>
            </p:cNvSpPr>
            <p:nvPr/>
          </p:nvSpPr>
          <p:spPr bwMode="auto">
            <a:xfrm>
              <a:off x="10687854" y="2128541"/>
              <a:ext cx="1171460" cy="36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Console port</a:t>
              </a:r>
            </a:p>
          </p:txBody>
        </p:sp>
        <p:sp>
          <p:nvSpPr>
            <p:cNvPr id="77" name="TextBox 12"/>
            <p:cNvSpPr txBox="1">
              <a:spLocks noChangeArrowheads="1"/>
            </p:cNvSpPr>
            <p:nvPr/>
          </p:nvSpPr>
          <p:spPr bwMode="auto">
            <a:xfrm>
              <a:off x="5584793" y="5496077"/>
              <a:ext cx="1157109" cy="36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4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COM port</a:t>
              </a:r>
            </a:p>
          </p:txBody>
        </p:sp>
      </p:grpSp>
    </p:spTree>
    <p:extLst>
      <p:ext uri="{BB962C8B-B14F-4D97-AF65-F5344CB8AC3E}">
        <p14:creationId xmlns:p14="http://schemas.microsoft.com/office/powerpoint/2010/main" val="22892075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CLI - Local Login (2)</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1977" y="1387282"/>
            <a:ext cx="4787361" cy="4744995"/>
          </a:xfrm>
          <a:prstGeom prst="rect">
            <a:avLst/>
          </a:prstGeom>
          <a:ln>
            <a:solidFill>
              <a:schemeClr val="bg1">
                <a:lumMod val="85000"/>
              </a:schemeClr>
            </a:solidFill>
          </a:ln>
        </p:spPr>
      </p:pic>
      <p:sp>
        <p:nvSpPr>
          <p:cNvPr id="4" name="文本框 3"/>
          <p:cNvSpPr txBox="1"/>
          <p:nvPr/>
        </p:nvSpPr>
        <p:spPr>
          <a:xfrm>
            <a:off x="744904" y="1484365"/>
            <a:ext cx="5113705" cy="1941679"/>
          </a:xfrm>
          <a:prstGeom prst="rect">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defPPr>
              <a:defRPr lang="en-US"/>
            </a:defPPr>
            <a:lvl1pPr algn="just" fontAlgn="auto">
              <a:lnSpc>
                <a:spcPts val="2600"/>
              </a:lnSpc>
              <a:spcBef>
                <a:spcPts val="0"/>
              </a:spcBef>
              <a:spcAft>
                <a:spcPts val="600"/>
              </a:spcAft>
              <a:defRPr sz="1700">
                <a:solidFill>
                  <a:prstClr val="black"/>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lnSpc>
                <a:spcPct val="100000"/>
              </a:lnSpc>
            </a:pPr>
            <a:r>
              <a:rPr lang="en-US" sz="1600" dirty="0" err="1">
                <a:latin typeface="Huawei Sans" panose="020C0503030203020204" pitchFamily="34" charset="0"/>
                <a:sym typeface="Huawei Sans" panose="020C0503030203020204" pitchFamily="34" charset="0"/>
              </a:rPr>
              <a:t>PuTTY</a:t>
            </a:r>
            <a:r>
              <a:rPr lang="en-US" sz="1600" dirty="0">
                <a:latin typeface="Huawei Sans" panose="020C0503030203020204" pitchFamily="34" charset="0"/>
                <a:sym typeface="Huawei Sans" panose="020C0503030203020204" pitchFamily="34" charset="0"/>
              </a:rPr>
              <a:t> is a connection software for login through Telnet, SSH, serial interfaces, and so on.</a:t>
            </a:r>
          </a:p>
          <a:p>
            <a:pPr fontAlgn="ctr">
              <a:lnSpc>
                <a:spcPct val="100000"/>
              </a:lnSpc>
            </a:pPr>
            <a:r>
              <a:rPr lang="en-US" sz="1600" dirty="0">
                <a:latin typeface="Huawei Sans" panose="020C0503030203020204" pitchFamily="34" charset="0"/>
                <a:sym typeface="Huawei Sans" panose="020C0503030203020204" pitchFamily="34" charset="0"/>
              </a:rPr>
              <a:t>In local login, the terminal is connected to the console port of the Huawei device through a serial port. Therefore, set </a:t>
            </a:r>
            <a:r>
              <a:rPr lang="en-US" sz="1600" b="1" dirty="0">
                <a:latin typeface="Huawei Sans" panose="020C0503030203020204" pitchFamily="34" charset="0"/>
                <a:sym typeface="Huawei Sans" panose="020C0503030203020204" pitchFamily="34" charset="0"/>
              </a:rPr>
              <a:t>Connection type</a:t>
            </a:r>
            <a:r>
              <a:rPr lang="en-US" sz="1600" dirty="0">
                <a:latin typeface="Huawei Sans" panose="020C0503030203020204" pitchFamily="34" charset="0"/>
                <a:sym typeface="Huawei Sans" panose="020C0503030203020204" pitchFamily="34" charset="0"/>
              </a:rPr>
              <a:t> to </a:t>
            </a:r>
            <a:r>
              <a:rPr lang="en-US" sz="1600" b="1" dirty="0">
                <a:latin typeface="Huawei Sans" panose="020C0503030203020204" pitchFamily="34" charset="0"/>
                <a:sym typeface="Huawei Sans" panose="020C0503030203020204" pitchFamily="34" charset="0"/>
              </a:rPr>
              <a:t>Serial</a:t>
            </a:r>
            <a:r>
              <a:rPr lang="en-US" sz="1600" dirty="0">
                <a:latin typeface="Huawei Sans" panose="020C0503030203020204" pitchFamily="34" charset="0"/>
                <a:sym typeface="Huawei Sans" panose="020C0503030203020204" pitchFamily="34" charset="0"/>
              </a:rPr>
              <a:t>. Set </a:t>
            </a:r>
            <a:r>
              <a:rPr lang="en-US" sz="1600" b="1" dirty="0">
                <a:latin typeface="Huawei Sans" panose="020C0503030203020204" pitchFamily="34" charset="0"/>
                <a:sym typeface="Huawei Sans" panose="020C0503030203020204" pitchFamily="34" charset="0"/>
              </a:rPr>
              <a:t>Serial line</a:t>
            </a:r>
            <a:r>
              <a:rPr lang="en-US" sz="1600" dirty="0">
                <a:latin typeface="Huawei Sans" panose="020C0503030203020204" pitchFamily="34" charset="0"/>
                <a:sym typeface="Huawei Sans" panose="020C0503030203020204" pitchFamily="34" charset="0"/>
              </a:rPr>
              <a:t> based on the actually used port on the terminal. Set </a:t>
            </a:r>
            <a:r>
              <a:rPr lang="en-US" sz="1600" b="1" dirty="0">
                <a:latin typeface="Huawei Sans" panose="020C0503030203020204" pitchFamily="34" charset="0"/>
                <a:sym typeface="Huawei Sans" panose="020C0503030203020204" pitchFamily="34" charset="0"/>
              </a:rPr>
              <a:t>Speed</a:t>
            </a:r>
            <a:r>
              <a:rPr lang="en-US" sz="1600" dirty="0">
                <a:latin typeface="Huawei Sans" panose="020C0503030203020204" pitchFamily="34" charset="0"/>
                <a:sym typeface="Huawei Sans" panose="020C0503030203020204" pitchFamily="34" charset="0"/>
              </a:rPr>
              <a:t> to </a:t>
            </a:r>
            <a:r>
              <a:rPr lang="en-US" sz="1600" b="1" dirty="0">
                <a:latin typeface="Huawei Sans" panose="020C0503030203020204" pitchFamily="34" charset="0"/>
                <a:sym typeface="Huawei Sans" panose="020C0503030203020204" pitchFamily="34" charset="0"/>
              </a:rPr>
              <a:t>9600</a:t>
            </a:r>
            <a:r>
              <a:rPr lang="en-US" sz="1600" dirty="0">
                <a:latin typeface="Huawei Sans" panose="020C0503030203020204" pitchFamily="34" charset="0"/>
                <a:sym typeface="Huawei Sans" panose="020C0503030203020204" pitchFamily="34" charset="0"/>
              </a:rPr>
              <a:t>.</a:t>
            </a:r>
          </a:p>
        </p:txBody>
      </p:sp>
    </p:spTree>
    <p:extLst>
      <p:ext uri="{BB962C8B-B14F-4D97-AF65-F5344CB8AC3E}">
        <p14:creationId xmlns:p14="http://schemas.microsoft.com/office/powerpoint/2010/main" val="13163485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a:xfrm>
            <a:off x="558410" y="1366741"/>
            <a:ext cx="5869024" cy="3655870"/>
          </a:xfr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72000" rIns="72000" bIns="72000" rtlCol="0" anchor="t" anchorCtr="0">
            <a:noAutofit/>
          </a:bodyPr>
          <a:lstStyle/>
          <a:p>
            <a:pPr marL="0" indent="0" algn="l" defTabSz="914478">
              <a:lnSpc>
                <a:spcPts val="2600"/>
              </a:lnSpc>
              <a:spcBef>
                <a:spcPts val="0"/>
              </a:spcBef>
              <a:spcAft>
                <a:spcPts val="600"/>
              </a:spcAft>
              <a:buNone/>
            </a:pPr>
            <a:r>
              <a:rPr lang="en-US" sz="16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Remote login means that you log in to a device that can function as a remote login server, allowing you to centrally manage and maintain network devices. Remote login methods include Telnet and SSH.</a:t>
            </a:r>
          </a:p>
          <a:p>
            <a:pPr algn="l" defTabSz="914478">
              <a:lnSpc>
                <a:spcPts val="2600"/>
              </a:lnSpc>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If you use the SSH login mode, set </a:t>
            </a:r>
            <a:r>
              <a:rPr lang="en-US" sz="1600" b="1"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Connection type</a:t>
            </a:r>
            <a:r>
              <a:rPr lang="en-US" sz="16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 to </a:t>
            </a:r>
            <a:r>
              <a:rPr lang="en-US" sz="1600" b="1"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SSH</a:t>
            </a:r>
            <a:r>
              <a:rPr lang="en-US" sz="16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rPr>
              <a:t>, enter the IP address of the remote login server, and use the default port number 22.</a:t>
            </a:r>
          </a:p>
          <a:p>
            <a:pPr algn="l" defTabSz="914478">
              <a:lnSpc>
                <a:spcPts val="2600"/>
              </a:lnSpc>
              <a:spcBef>
                <a:spcPts val="0"/>
              </a:spcBef>
              <a:spcAft>
                <a:spcPts val="600"/>
              </a:spcAft>
            </a:pP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If you use the Telnet login mode, set </a:t>
            </a: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Connection type</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to </a:t>
            </a:r>
            <a:r>
              <a:rPr lang="en-US" sz="1600" b="1"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Telnet</a:t>
            </a:r>
            <a:r>
              <a:rPr lang="en-US" sz="1600" dirty="0">
                <a:solidFill>
                  <a:prstClr val="black"/>
                </a:solidFill>
                <a:latin typeface="Huawei Sans" panose="020C0503030203020204" pitchFamily="34" charset="0"/>
                <a:ea typeface="方正兰亭黑简体" panose="02000000000000000000" pitchFamily="2" charset="-122"/>
                <a:sym typeface="Huawei Sans" panose="020C0503030203020204" pitchFamily="34" charset="0"/>
              </a:rPr>
              <a:t>, enter the IP address of the remote login server, and use the default port number 23.</a:t>
            </a:r>
          </a:p>
          <a:p>
            <a:pPr marL="0" indent="0" algn="l" defTabSz="914478">
              <a:lnSpc>
                <a:spcPts val="2600"/>
              </a:lnSpc>
              <a:spcBef>
                <a:spcPts val="0"/>
              </a:spcBef>
              <a:spcAft>
                <a:spcPts val="600"/>
              </a:spcAft>
              <a:buNone/>
            </a:pPr>
            <a:endParaRPr lang="en-US" altLang="zh-CN" sz="16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algn="l" defTabSz="914478">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algn="l" defTabSz="914478">
              <a:lnSpc>
                <a:spcPts val="2600"/>
              </a:lnSpc>
              <a:spcBef>
                <a:spcPts val="0"/>
              </a:spcBef>
              <a:spcAft>
                <a:spcPts val="600"/>
              </a:spcAft>
            </a:pPr>
            <a:endParaRPr lang="en-US" altLang="zh-CN" sz="16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a:p>
            <a:pPr marL="0" algn="l" defTabSz="914478">
              <a:lnSpc>
                <a:spcPts val="2600"/>
              </a:lnSpc>
              <a:spcBef>
                <a:spcPts val="0"/>
              </a:spcBef>
              <a:spcAft>
                <a:spcPts val="600"/>
              </a:spcAft>
            </a:pPr>
            <a:endParaRPr lang="zh-CN" altLang="en-US" sz="1600" dirty="0">
              <a:solidFill>
                <a:prstClr val="black"/>
              </a:solidFill>
              <a:latin typeface="Huawei Sans" panose="020C0503030203020204" pitchFamily="34" charset="0"/>
              <a:ea typeface="方正兰亭黑简体" panose="02000000000000000000" pitchFamily="2" charset="-122"/>
              <a:cs typeface="+mn-cs"/>
              <a:sym typeface="Huawei Sans" panose="020C0503030203020204" pitchFamily="34" charset="0"/>
            </a:endParaRPr>
          </a:p>
        </p:txBody>
      </p:sp>
      <p:sp>
        <p:nvSpPr>
          <p:cNvPr id="3" name="标题 2"/>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CLI - Remote Login</a:t>
            </a: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3067" y="1366741"/>
            <a:ext cx="4788000" cy="4780938"/>
          </a:xfrm>
          <a:prstGeom prst="rect">
            <a:avLst/>
          </a:prstGeom>
          <a:ln>
            <a:solidFill>
              <a:schemeClr val="bg1">
                <a:lumMod val="85000"/>
              </a:schemeClr>
            </a:solidFill>
          </a:ln>
        </p:spPr>
      </p:pic>
      <p:grpSp>
        <p:nvGrpSpPr>
          <p:cNvPr id="11" name="组合 10"/>
          <p:cNvGrpSpPr/>
          <p:nvPr/>
        </p:nvGrpSpPr>
        <p:grpSpPr>
          <a:xfrm>
            <a:off x="1594177" y="5223150"/>
            <a:ext cx="4000093" cy="575640"/>
            <a:chOff x="7447547" y="2744819"/>
            <a:chExt cx="4000093" cy="575640"/>
          </a:xfrm>
        </p:grpSpPr>
        <p:grpSp>
          <p:nvGrpSpPr>
            <p:cNvPr id="12" name="组合 11"/>
            <p:cNvGrpSpPr>
              <a:grpSpLocks noChangeAspect="1"/>
            </p:cNvGrpSpPr>
            <p:nvPr/>
          </p:nvGrpSpPr>
          <p:grpSpPr>
            <a:xfrm>
              <a:off x="7447547" y="2744819"/>
              <a:ext cx="4000093" cy="575640"/>
              <a:chOff x="7537270" y="2522832"/>
              <a:chExt cx="3076993" cy="442800"/>
            </a:xfrm>
          </p:grpSpPr>
          <p:pic>
            <p:nvPicPr>
              <p:cNvPr id="14" name="图片 13"/>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537270" y="2522832"/>
                <a:ext cx="540000" cy="442800"/>
              </a:xfrm>
              <a:prstGeom prst="rect">
                <a:avLst/>
              </a:prstGeom>
            </p:spPr>
          </p:pic>
          <p:pic>
            <p:nvPicPr>
              <p:cNvPr id="15" name="图片 14" descr="PC.png"/>
              <p:cNvPicPr>
                <a:picLocks noChangeAspect="1"/>
              </p:cNvPicPr>
              <p:nvPr/>
            </p:nvPicPr>
            <p:blipFill>
              <a:blip r:embed="rId5" cstate="print"/>
              <a:stretch>
                <a:fillRect/>
              </a:stretch>
            </p:blipFill>
            <p:spPr>
              <a:xfrm>
                <a:off x="10075200" y="2537232"/>
                <a:ext cx="539063" cy="414000"/>
              </a:xfrm>
              <a:prstGeom prst="rect">
                <a:avLst/>
              </a:prstGeom>
            </p:spPr>
          </p:pic>
          <p:cxnSp>
            <p:nvCxnSpPr>
              <p:cNvPr id="16" name="直接连接符 15"/>
              <p:cNvCxnSpPr>
                <a:stCxn id="15" idx="1"/>
                <a:endCxn id="14" idx="3"/>
              </p:cNvCxnSpPr>
              <p:nvPr/>
            </p:nvCxnSpPr>
            <p:spPr>
              <a:xfrm flipH="1">
                <a:off x="8077270" y="2744232"/>
                <a:ext cx="199793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937278" y="2763539"/>
              <a:ext cx="1021848" cy="526407"/>
            </a:xfrm>
            <a:prstGeom prst="rect">
              <a:avLst/>
            </a:prstGeom>
          </p:spPr>
        </p:pic>
      </p:grpSp>
      <p:sp>
        <p:nvSpPr>
          <p:cNvPr id="2" name="文本框 1"/>
          <p:cNvSpPr txBox="1"/>
          <p:nvPr/>
        </p:nvSpPr>
        <p:spPr>
          <a:xfrm>
            <a:off x="1293665" y="5835798"/>
            <a:ext cx="1733265" cy="369332"/>
          </a:xfrm>
          <a:prstGeom prst="rect">
            <a:avLst/>
          </a:prstGeom>
          <a:noFill/>
        </p:spPr>
        <p:txBody>
          <a:bodyPr wrap="square" rtlCol="0">
            <a:noAutofit/>
          </a:bodyPr>
          <a:lstStyle/>
          <a:p>
            <a:pPr fontAlgn="ctr"/>
            <a:r>
              <a:rPr lang="en-US" dirty="0">
                <a:latin typeface="Huawei Sans" panose="020C0503030203020204" pitchFamily="34" charset="0"/>
                <a:ea typeface="方正兰亭黑简体" panose="02000000000000000000" pitchFamily="2" charset="-122"/>
                <a:sym typeface="Huawei Sans" panose="020C0503030203020204" pitchFamily="34" charset="0"/>
              </a:rPr>
              <a:t>192.168.10.1</a:t>
            </a:r>
          </a:p>
        </p:txBody>
      </p:sp>
    </p:spTree>
    <p:extLst>
      <p:ext uri="{BB962C8B-B14F-4D97-AF65-F5344CB8AC3E}">
        <p14:creationId xmlns:p14="http://schemas.microsoft.com/office/powerpoint/2010/main" val="38710814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占位符 10"/>
          <p:cNvSpPr>
            <a:spLocks noGrp="1"/>
          </p:cNvSpPr>
          <p:nvPr>
            <p:ph type="body" sz="quarter" idx="10"/>
          </p:nvPr>
        </p:nvSpPr>
        <p:spPr/>
        <p:txBody>
          <a:bodyPr wrap="square">
            <a:noAutofit/>
          </a:bodyPr>
          <a:lstStyle/>
          <a:p>
            <a:r>
              <a:rPr lang="en-US" sz="2000" dirty="0">
                <a:latin typeface="Huawei Sans" panose="020C0503030203020204" pitchFamily="34" charset="0"/>
                <a:ea typeface="方正兰亭黑简体" panose="02000000000000000000" pitchFamily="2" charset="-122"/>
                <a:sym typeface="Huawei Sans" panose="020C0503030203020204" pitchFamily="34" charset="0"/>
              </a:rPr>
              <a:t>After a login succeeds, the command line interface (CLI) is displayed.</a:t>
            </a:r>
          </a:p>
          <a:p>
            <a:r>
              <a:rPr lang="en-US" sz="2000" dirty="0">
                <a:latin typeface="Huawei Sans" panose="020C0503030203020204" pitchFamily="34" charset="0"/>
                <a:ea typeface="方正兰亭黑简体" panose="02000000000000000000" pitchFamily="2" charset="-122"/>
                <a:sym typeface="Huawei Sans" panose="020C0503030203020204" pitchFamily="34" charset="0"/>
              </a:rPr>
              <a:t>The CLI is a common tool for engineers to interact with network devices.</a:t>
            </a:r>
          </a:p>
          <a:p>
            <a:endParaRPr lang="zh-CN" alt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CLI </a:t>
            </a:r>
          </a:p>
        </p:txBody>
      </p:sp>
      <p:grpSp>
        <p:nvGrpSpPr>
          <p:cNvPr id="69" name="组合 68"/>
          <p:cNvGrpSpPr/>
          <p:nvPr/>
        </p:nvGrpSpPr>
        <p:grpSpPr>
          <a:xfrm>
            <a:off x="6567462" y="3174938"/>
            <a:ext cx="5261087" cy="2948373"/>
            <a:chOff x="4323730" y="1233488"/>
            <a:chExt cx="7917906" cy="5155203"/>
          </a:xfrm>
        </p:grpSpPr>
        <p:grpSp>
          <p:nvGrpSpPr>
            <p:cNvPr id="70" name="组合 69"/>
            <p:cNvGrpSpPr/>
            <p:nvPr/>
          </p:nvGrpSpPr>
          <p:grpSpPr>
            <a:xfrm>
              <a:off x="4323730" y="1233488"/>
              <a:ext cx="7422183" cy="5155203"/>
              <a:chOff x="4323730" y="1233488"/>
              <a:chExt cx="7422183" cy="5155203"/>
            </a:xfrm>
          </p:grpSpPr>
          <p:cxnSp>
            <p:nvCxnSpPr>
              <p:cNvPr id="73" name="直接连接符 72"/>
              <p:cNvCxnSpPr/>
              <p:nvPr/>
            </p:nvCxnSpPr>
            <p:spPr bwMode="auto">
              <a:xfrm flipH="1">
                <a:off x="5628546" y="5470714"/>
                <a:ext cx="5171763" cy="0"/>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74" name="图片 73" descr="Console线缆.png"/>
              <p:cNvPicPr>
                <a:picLocks noChangeAspect="1"/>
              </p:cNvPicPr>
              <p:nvPr/>
            </p:nvPicPr>
            <p:blipFill>
              <a:blip r:embed="rId3" cstate="print">
                <a:clrChange>
                  <a:clrFrom>
                    <a:srgbClr val="FFFFFF"/>
                  </a:clrFrom>
                  <a:clrTo>
                    <a:srgbClr val="FFFFFF">
                      <a:alpha val="0"/>
                    </a:srgbClr>
                  </a:clrTo>
                </a:clrChange>
              </a:blip>
              <a:stretch>
                <a:fillRect/>
              </a:stretch>
            </p:blipFill>
            <p:spPr>
              <a:xfrm>
                <a:off x="5998556" y="2746555"/>
                <a:ext cx="4253087" cy="1513067"/>
              </a:xfrm>
              <a:prstGeom prst="rect">
                <a:avLst/>
              </a:prstGeom>
            </p:spPr>
          </p:pic>
          <p:sp>
            <p:nvSpPr>
              <p:cNvPr id="75" name="Text Box 4"/>
              <p:cNvSpPr txBox="1">
                <a:spLocks noChangeArrowheads="1"/>
              </p:cNvSpPr>
              <p:nvPr/>
            </p:nvSpPr>
            <p:spPr bwMode="auto">
              <a:xfrm>
                <a:off x="4323730" y="6065804"/>
                <a:ext cx="1520420" cy="322887"/>
              </a:xfrm>
              <a:prstGeom prst="rect">
                <a:avLst/>
              </a:prstGeom>
              <a:noFill/>
              <a:ln w="9525" algn="ctr">
                <a:noFill/>
                <a:miter lim="800000"/>
                <a:headEnd/>
                <a:tailEnd/>
              </a:ln>
            </p:spPr>
            <p:txBody>
              <a:bodyPr wrap="square" lIns="0" tIns="0" rIns="0" bIns="0" anchor="ctr" anchorCtr="1">
                <a:noAutofit/>
              </a:bodyPr>
              <a:lstStyle/>
              <a:p>
                <a:pPr algn="l" eaLnBrk="1" fontAlgn="ctr" hangingPunct="1">
                  <a:spcBef>
                    <a:spcPct val="50000"/>
                  </a:spcBef>
                </a:pPr>
                <a:r>
                  <a:rPr lang="en-US" sz="12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PC</a:t>
                </a:r>
              </a:p>
            </p:txBody>
          </p:sp>
          <p:sp>
            <p:nvSpPr>
              <p:cNvPr id="76" name="Text Box 4"/>
              <p:cNvSpPr txBox="1">
                <a:spLocks noChangeArrowheads="1"/>
              </p:cNvSpPr>
              <p:nvPr/>
            </p:nvSpPr>
            <p:spPr bwMode="auto">
              <a:xfrm>
                <a:off x="7310545" y="4327030"/>
                <a:ext cx="2629496" cy="861032"/>
              </a:xfrm>
              <a:prstGeom prst="rect">
                <a:avLst/>
              </a:prstGeom>
              <a:noFill/>
              <a:ln w="9525" algn="ctr">
                <a:noFill/>
                <a:miter lim="800000"/>
                <a:headEnd/>
                <a:tailEnd/>
              </a:ln>
            </p:spPr>
            <p:txBody>
              <a:bodyPr wrap="square" lIns="0" tIns="0" rIns="0" bIns="0" anchor="ctr" anchorCtr="1">
                <a:noAutofit/>
              </a:bodyPr>
              <a:lstStyle/>
              <a:p>
                <a:pPr algn="l" eaLnBrk="1" fontAlgn="ctr" hangingPunct="1">
                  <a:spcBef>
                    <a:spcPct val="50000"/>
                  </a:spcBef>
                </a:pPr>
                <a:r>
                  <a:rPr lang="en-US" sz="1600" b="1" dirty="0">
                    <a:solidFill>
                      <a:srgbClr val="EC7061"/>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Console cable</a:t>
                </a:r>
              </a:p>
            </p:txBody>
          </p:sp>
          <p:sp>
            <p:nvSpPr>
              <p:cNvPr id="77" name="Text Box 4"/>
              <p:cNvSpPr txBox="1">
                <a:spLocks noChangeArrowheads="1"/>
              </p:cNvSpPr>
              <p:nvPr/>
            </p:nvSpPr>
            <p:spPr bwMode="auto">
              <a:xfrm>
                <a:off x="7818163" y="2155460"/>
                <a:ext cx="1292357" cy="322887"/>
              </a:xfrm>
              <a:prstGeom prst="rect">
                <a:avLst/>
              </a:prstGeom>
              <a:noFill/>
              <a:ln w="9525" algn="ctr">
                <a:noFill/>
                <a:miter lim="800000"/>
                <a:headEnd/>
                <a:tailEnd/>
              </a:ln>
            </p:spPr>
            <p:txBody>
              <a:bodyPr wrap="square" lIns="0" tIns="0" rIns="0" bIns="0" anchor="ctr" anchorCtr="1">
                <a:noAutofit/>
              </a:bodyPr>
              <a:lstStyle/>
              <a:p>
                <a:pPr algn="l" eaLnBrk="1" fontAlgn="ctr" hangingPunct="1">
                  <a:spcBef>
                    <a:spcPct val="50000"/>
                  </a:spcBef>
                </a:pPr>
                <a:r>
                  <a:rPr lang="en-US" sz="12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AR2220</a:t>
                </a:r>
              </a:p>
            </p:txBody>
          </p:sp>
          <p:pic>
            <p:nvPicPr>
              <p:cNvPr id="78" name="Picture 151" descr="E:\backup\AR\AR产品营销资料\ARx2系列\产品图片\20110330\2220-Z.png"/>
              <p:cNvPicPr>
                <a:picLocks noChangeAspect="1" noChangeArrowheads="1"/>
              </p:cNvPicPr>
              <p:nvPr/>
            </p:nvPicPr>
            <p:blipFill>
              <a:blip r:embed="rId4" cstate="print"/>
              <a:srcRect/>
              <a:stretch>
                <a:fillRect/>
              </a:stretch>
            </p:blipFill>
            <p:spPr bwMode="auto">
              <a:xfrm>
                <a:off x="5043394" y="1233488"/>
                <a:ext cx="6702519" cy="895054"/>
              </a:xfrm>
              <a:prstGeom prst="rect">
                <a:avLst/>
              </a:prstGeom>
              <a:noFill/>
            </p:spPr>
          </p:pic>
          <p:cxnSp>
            <p:nvCxnSpPr>
              <p:cNvPr id="79" name="直接连接符 78"/>
              <p:cNvCxnSpPr/>
              <p:nvPr/>
            </p:nvCxnSpPr>
            <p:spPr bwMode="auto">
              <a:xfrm>
                <a:off x="10782981" y="2000677"/>
                <a:ext cx="17328" cy="3470037"/>
              </a:xfrm>
              <a:prstGeom prst="line">
                <a:avLst/>
              </a:prstGeom>
              <a:solidFill>
                <a:schemeClr val="accent1"/>
              </a:solidFill>
              <a:ln w="28575" cap="flat" cmpd="sng" algn="ctr">
                <a:solidFill>
                  <a:schemeClr val="tx1"/>
                </a:solidFill>
                <a:prstDash val="solid"/>
                <a:round/>
                <a:headEnd type="none" w="med" len="med"/>
                <a:tailEnd type="none" w="med" len="med"/>
              </a:ln>
              <a:effectLst/>
            </p:spPr>
          </p:cxnSp>
          <p:pic>
            <p:nvPicPr>
              <p:cNvPr id="80" name="图片 79" descr="PC.png"/>
              <p:cNvPicPr>
                <a:picLocks noChangeAspect="1"/>
              </p:cNvPicPr>
              <p:nvPr/>
            </p:nvPicPr>
            <p:blipFill>
              <a:blip r:embed="rId5" cstate="print"/>
              <a:stretch>
                <a:fillRect/>
              </a:stretch>
            </p:blipFill>
            <p:spPr>
              <a:xfrm>
                <a:off x="4502114" y="4998410"/>
                <a:ext cx="1126432" cy="974355"/>
              </a:xfrm>
              <a:prstGeom prst="rect">
                <a:avLst/>
              </a:prstGeom>
            </p:spPr>
          </p:pic>
        </p:grpSp>
        <p:sp>
          <p:nvSpPr>
            <p:cNvPr id="71" name="TextBox 11"/>
            <p:cNvSpPr txBox="1">
              <a:spLocks noChangeArrowheads="1"/>
            </p:cNvSpPr>
            <p:nvPr/>
          </p:nvSpPr>
          <p:spPr bwMode="auto">
            <a:xfrm>
              <a:off x="10740571" y="2128542"/>
              <a:ext cx="1501065" cy="45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1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Console port</a:t>
              </a:r>
            </a:p>
          </p:txBody>
        </p:sp>
        <p:sp>
          <p:nvSpPr>
            <p:cNvPr id="72" name="TextBox 12"/>
            <p:cNvSpPr txBox="1">
              <a:spLocks noChangeArrowheads="1"/>
            </p:cNvSpPr>
            <p:nvPr/>
          </p:nvSpPr>
          <p:spPr bwMode="auto">
            <a:xfrm>
              <a:off x="5593278" y="5496078"/>
              <a:ext cx="1238102" cy="457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1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COM port</a:t>
              </a:r>
            </a:p>
          </p:txBody>
        </p:sp>
      </p:grpSp>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7710" y="2444982"/>
            <a:ext cx="5216094" cy="3709521"/>
          </a:xfrm>
          <a:prstGeom prst="rect">
            <a:avLst/>
          </a:prstGeom>
        </p:spPr>
      </p:pic>
      <p:sp>
        <p:nvSpPr>
          <p:cNvPr id="18" name="梯形 2"/>
          <p:cNvSpPr/>
          <p:nvPr/>
        </p:nvSpPr>
        <p:spPr>
          <a:xfrm rot="16200000" flipV="1">
            <a:off x="4477291" y="3966580"/>
            <a:ext cx="3441206" cy="957708"/>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6840000"/>
              <a:gd name="connsiteY0" fmla="*/ 726886 h 726886"/>
              <a:gd name="connsiteX1" fmla="*/ 1804458 w 6840000"/>
              <a:gd name="connsiteY1" fmla="*/ 0 h 726886"/>
              <a:gd name="connsiteX2" fmla="*/ 2553261 w 6840000"/>
              <a:gd name="connsiteY2" fmla="*/ 1356 h 726886"/>
              <a:gd name="connsiteX3" fmla="*/ 6840000 w 6840000"/>
              <a:gd name="connsiteY3" fmla="*/ 726886 h 726886"/>
              <a:gd name="connsiteX4" fmla="*/ 0 w 6840000"/>
              <a:gd name="connsiteY4" fmla="*/ 726886 h 726886"/>
              <a:gd name="connsiteX0" fmla="*/ 0 w 6840000"/>
              <a:gd name="connsiteY0" fmla="*/ 726886 h 726886"/>
              <a:gd name="connsiteX1" fmla="*/ 2130642 w 6840000"/>
              <a:gd name="connsiteY1" fmla="*/ 0 h 726886"/>
              <a:gd name="connsiteX2" fmla="*/ 2553261 w 6840000"/>
              <a:gd name="connsiteY2" fmla="*/ 1356 h 726886"/>
              <a:gd name="connsiteX3" fmla="*/ 6840000 w 6840000"/>
              <a:gd name="connsiteY3" fmla="*/ 726886 h 726886"/>
              <a:gd name="connsiteX4" fmla="*/ 0 w 6840000"/>
              <a:gd name="connsiteY4" fmla="*/ 726886 h 726886"/>
              <a:gd name="connsiteX0" fmla="*/ 0 w 5096598"/>
              <a:gd name="connsiteY0" fmla="*/ 789720 h 789720"/>
              <a:gd name="connsiteX1" fmla="*/ 387240 w 5096598"/>
              <a:gd name="connsiteY1" fmla="*/ 0 h 789720"/>
              <a:gd name="connsiteX2" fmla="*/ 809859 w 5096598"/>
              <a:gd name="connsiteY2" fmla="*/ 1356 h 789720"/>
              <a:gd name="connsiteX3" fmla="*/ 5096598 w 5096598"/>
              <a:gd name="connsiteY3" fmla="*/ 726886 h 789720"/>
              <a:gd name="connsiteX4" fmla="*/ 0 w 5096598"/>
              <a:gd name="connsiteY4" fmla="*/ 789720 h 789720"/>
              <a:gd name="connsiteX0" fmla="*/ 0 w 3555655"/>
              <a:gd name="connsiteY0" fmla="*/ 789720 h 789720"/>
              <a:gd name="connsiteX1" fmla="*/ 387240 w 3555655"/>
              <a:gd name="connsiteY1" fmla="*/ 0 h 789720"/>
              <a:gd name="connsiteX2" fmla="*/ 809859 w 3555655"/>
              <a:gd name="connsiteY2" fmla="*/ 1356 h 789720"/>
              <a:gd name="connsiteX3" fmla="*/ 3555655 w 3555655"/>
              <a:gd name="connsiteY3" fmla="*/ 780747 h 789720"/>
              <a:gd name="connsiteX4" fmla="*/ 0 w 3555655"/>
              <a:gd name="connsiteY4" fmla="*/ 789720 h 789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5655" h="789720">
                <a:moveTo>
                  <a:pt x="0" y="789720"/>
                </a:moveTo>
                <a:lnTo>
                  <a:pt x="387240" y="0"/>
                </a:lnTo>
                <a:lnTo>
                  <a:pt x="809859" y="1356"/>
                </a:lnTo>
                <a:lnTo>
                  <a:pt x="3555655" y="780747"/>
                </a:lnTo>
                <a:lnTo>
                  <a:pt x="0" y="789720"/>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Tree>
    <p:extLst>
      <p:ext uri="{BB962C8B-B14F-4D97-AF65-F5344CB8AC3E}">
        <p14:creationId xmlns:p14="http://schemas.microsoft.com/office/powerpoint/2010/main" val="1335565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VRP Basics</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Command Line Basics</a:t>
            </a:r>
          </a:p>
          <a:p>
            <a:pPr marL="773113" lvl="1" indent="-315913">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Command Line Overview</a:t>
            </a:r>
          </a:p>
          <a:p>
            <a:pPr marL="773113" lvl="1" indent="-315913">
              <a:buFont typeface="微软雅黑" panose="020B0503020204020204" pitchFamily="34" charset="-122"/>
              <a:buChar char="▫"/>
            </a:pP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Configuration Commands</a:t>
            </a:r>
          </a:p>
          <a:p>
            <a:pPr marL="773113" lvl="1" indent="-315913">
              <a:buFont typeface="微软雅黑" panose="020B0503020204020204" pitchFamily="34" charset="-122"/>
              <a:buChar char="▫"/>
            </a:pP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Case Analysis</a:t>
            </a:r>
          </a:p>
          <a:p>
            <a:pPr marL="403039" lvl="1" indent="0">
              <a:buNone/>
            </a:pP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0" indent="0">
              <a:buNone/>
            </a:pPr>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0571880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p:txBody>
          <a:bodyPr/>
          <a:lstStyle/>
          <a:p>
            <a:r>
              <a:rPr lang="en-US" smtClean="0">
                <a:sym typeface="Huawei Sans" panose="020C0503030203020204" pitchFamily="34" charset="0"/>
              </a:rPr>
              <a:t>Huawei VRP Basics</a:t>
            </a:r>
            <a:endParaRPr lang="en-US" dirty="0">
              <a:sym typeface="Huawei Sans" panose="020C0503030203020204" pitchFamily="34" charset="0"/>
            </a:endParaRP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30415199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占位符 32"/>
          <p:cNvSpPr>
            <a:spLocks noGrp="1"/>
          </p:cNvSpPr>
          <p:nvPr>
            <p:ph type="body" sz="quarter" idx="10"/>
          </p:nvPr>
        </p:nvSpPr>
        <p:spPr/>
        <p:txBody>
          <a:bodyPr wrap="square">
            <a:no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CLI commands follow a unified structure. After a command is entered on the CLI, the CLI parses the command and executes it to implement the function of the command, such as query, configuration, or management.</a:t>
            </a:r>
          </a:p>
        </p:txBody>
      </p:sp>
      <p:sp>
        <p:nvSpPr>
          <p:cNvPr id="3" name="标题 2"/>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Basic Command Structure</a:t>
            </a:r>
          </a:p>
        </p:txBody>
      </p:sp>
      <p:sp>
        <p:nvSpPr>
          <p:cNvPr id="32" name="文本框 31"/>
          <p:cNvSpPr txBox="1"/>
          <p:nvPr/>
        </p:nvSpPr>
        <p:spPr>
          <a:xfrm>
            <a:off x="433520" y="3316991"/>
            <a:ext cx="11324531" cy="1062407"/>
          </a:xfrm>
          <a:prstGeom prst="rect">
            <a:avLst/>
          </a:prstGeom>
          <a:noFill/>
        </p:spPr>
        <p:txBody>
          <a:bodyPr wrap="square" rtlCol="0">
            <a:noAutofit/>
          </a:bodyPr>
          <a:lstStyle/>
          <a:p>
            <a:pPr marL="285750" indent="-285750" fontAlgn="ct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Command word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specifies the operation to be executed in a command, such as display (device status query) or reboot (device restart).</a:t>
            </a:r>
          </a:p>
          <a:p>
            <a:pPr marL="285750" indent="-285750" fontAlgn="ct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Keyword</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a special character string that is used to further restrict a command. It is an extension of a command and can also be used to express the command composition logic.</a:t>
            </a:r>
          </a:p>
          <a:p>
            <a:pPr marL="285750" indent="-285750" fontAlgn="ctr">
              <a:buFont typeface="Arial" panose="020B0604020202020204" pitchFamily="34" charset="0"/>
              <a:buChar char="•"/>
            </a:pPr>
            <a:r>
              <a:rPr lang="en-US" sz="1200" b="1" dirty="0">
                <a:latin typeface="Huawei Sans" panose="020C0503030203020204" pitchFamily="34" charset="0"/>
                <a:ea typeface="方正兰亭黑简体" panose="02000000000000000000" pitchFamily="2" charset="-122"/>
                <a:sym typeface="Huawei Sans" panose="020C0503030203020204" pitchFamily="34" charset="0"/>
              </a:rPr>
              <a:t>Parameter list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is composed of parameter names and values to further restrict the command function. It can contain one or more pairs of parameter names and values.</a:t>
            </a:r>
          </a:p>
        </p:txBody>
      </p:sp>
      <p:sp>
        <p:nvSpPr>
          <p:cNvPr id="14" name="Rectangle 13"/>
          <p:cNvSpPr>
            <a:spLocks noChangeArrowheads="1"/>
          </p:cNvSpPr>
          <p:nvPr/>
        </p:nvSpPr>
        <p:spPr bwMode="auto">
          <a:xfrm>
            <a:off x="5522875" y="2106589"/>
            <a:ext cx="3252367" cy="1161379"/>
          </a:xfrm>
          <a:prstGeom prst="rect">
            <a:avLst/>
          </a:prstGeom>
          <a:solidFill>
            <a:srgbClr val="FFFFCC"/>
          </a:solidFill>
          <a:ln w="12700" cap="flat" cmpd="sng" algn="ctr">
            <a:solidFill>
              <a:srgbClr val="FFD17D"/>
            </a:solidFill>
            <a:prstDash val="solid"/>
            <a:miter lim="800000"/>
          </a:ln>
          <a:effectLst/>
        </p:spPr>
        <p:txBody>
          <a:bodyPr wrap="square" rtlCol="0" anchor="ctr">
            <a:noAutofit/>
          </a:bodyPr>
          <a:lstStyle/>
          <a:p>
            <a:pPr defTabSz="914400" fontAlgn="ctr">
              <a:lnSpc>
                <a:spcPts val="2200"/>
              </a:lnSpc>
            </a:pPr>
            <a:endParaRPr lang="zh-CN" altLang="en-US" sz="1200" kern="0">
              <a:latin typeface="Huawei Sans" panose="020C0503030203020204" pitchFamily="34" charset="0"/>
              <a:ea typeface="方正兰亭黑简体"/>
              <a:sym typeface="Huawei Sans" panose="020C0503030203020204" pitchFamily="34" charset="0"/>
            </a:endParaRPr>
          </a:p>
        </p:txBody>
      </p:sp>
      <p:sp>
        <p:nvSpPr>
          <p:cNvPr id="16" name="矩形 15"/>
          <p:cNvSpPr/>
          <p:nvPr/>
        </p:nvSpPr>
        <p:spPr bwMode="auto">
          <a:xfrm>
            <a:off x="1594800" y="2302052"/>
            <a:ext cx="1652399" cy="293195"/>
          </a:xfrm>
          <a:prstGeom prst="rect">
            <a:avLst/>
          </a:prstGeom>
          <a:noFill/>
          <a:ln w="9525">
            <a:solidFill>
              <a:schemeClr val="tx1"/>
            </a:solidFill>
          </a:ln>
          <a:effectLst/>
          <a:extLst/>
        </p:spPr>
        <p:txBody>
          <a:bodyPr vert="horz" wrap="square" lIns="36000" tIns="36000" rIns="36000" bIns="36000" numCol="1" rtlCol="0" anchor="ctr" anchorCtr="1"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indent="0" algn="l" defTabSz="914400" rtl="0" eaLnBrk="1" fontAlgn="ctr" latinLnBrk="0" hangingPunct="1">
              <a:lnSpc>
                <a:spcPct val="100000"/>
              </a:lnSpc>
              <a:spcBef>
                <a:spcPct val="0"/>
              </a:spcBef>
              <a:spcAft>
                <a:spcPct val="0"/>
              </a:spcAft>
              <a:buClr>
                <a:srgbClr val="CC9900"/>
              </a:buClr>
              <a:buSzTx/>
              <a:tabLst/>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Command Word</a:t>
            </a:r>
          </a:p>
        </p:txBody>
      </p:sp>
      <p:sp>
        <p:nvSpPr>
          <p:cNvPr id="17" name="矩形 16"/>
          <p:cNvSpPr/>
          <p:nvPr/>
        </p:nvSpPr>
        <p:spPr bwMode="auto">
          <a:xfrm>
            <a:off x="7345466" y="2781895"/>
            <a:ext cx="1047496" cy="429268"/>
          </a:xfrm>
          <a:prstGeom prst="rect">
            <a:avLst/>
          </a:prstGeom>
          <a:noFill/>
          <a:ln w="12700">
            <a:solidFill>
              <a:srgbClr val="EC7061"/>
            </a:solidFill>
            <a:prstDash val="dash"/>
          </a:ln>
          <a:effectLst/>
          <a:extLst/>
        </p:spPr>
        <p:txBody>
          <a:bodyPr vert="horz" wrap="square" lIns="36000" tIns="36000" rIns="36000" bIns="36000" numCol="1" rtlCol="0" anchor="ctr" anchorCtr="1"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indent="0" algn="ctr" defTabSz="914400" rtl="0" eaLnBrk="1" fontAlgn="ctr" latinLnBrk="0" hangingPunct="1">
              <a:lnSpc>
                <a:spcPct val="100000"/>
              </a:lnSpc>
              <a:spcBef>
                <a:spcPct val="0"/>
              </a:spcBef>
              <a:spcAft>
                <a:spcPct val="0"/>
              </a:spcAft>
              <a:buClr>
                <a:srgbClr val="CC9900"/>
              </a:buClr>
              <a:buSzTx/>
              <a:tabLs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Parameter value</a:t>
            </a:r>
          </a:p>
        </p:txBody>
      </p:sp>
      <p:sp>
        <p:nvSpPr>
          <p:cNvPr id="18" name="矩形 17"/>
          <p:cNvSpPr/>
          <p:nvPr/>
        </p:nvSpPr>
        <p:spPr bwMode="auto">
          <a:xfrm>
            <a:off x="3774688" y="2854203"/>
            <a:ext cx="1047496" cy="293195"/>
          </a:xfrm>
          <a:prstGeom prst="rect">
            <a:avLst/>
          </a:prstGeom>
          <a:solidFill>
            <a:schemeClr val="bg1"/>
          </a:solidFill>
          <a:ln w="12700">
            <a:solidFill>
              <a:srgbClr val="99DFF9"/>
            </a:solidFill>
            <a:prstDash val="sysDash"/>
          </a:ln>
          <a:effectLst/>
          <a:extLst/>
        </p:spPr>
        <p:txBody>
          <a:bodyPr vert="horz" wrap="square" lIns="36000" tIns="36000" rIns="36000" bIns="36000" numCol="1" rtlCol="0" anchor="ctr" anchorCtr="1"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indent="0" algn="l" defTabSz="914400" rtl="0" eaLnBrk="1" fontAlgn="ctr" latinLnBrk="0" hangingPunct="1">
              <a:lnSpc>
                <a:spcPct val="100000"/>
              </a:lnSpc>
              <a:spcBef>
                <a:spcPct val="0"/>
              </a:spcBef>
              <a:spcAft>
                <a:spcPct val="0"/>
              </a:spcAft>
              <a:buClr>
                <a:srgbClr val="CC9900"/>
              </a:buClr>
              <a:buSzTx/>
              <a:tabLst/>
            </a:pPr>
            <a:r>
              <a:rPr lang="en-US" sz="1400">
                <a:latin typeface="Huawei Sans" panose="020C0503030203020204" pitchFamily="34" charset="0"/>
                <a:ea typeface="方正兰亭黑简体" panose="02000000000000000000" pitchFamily="2" charset="-122"/>
                <a:sym typeface="Huawei Sans" panose="020C0503030203020204" pitchFamily="34" charset="0"/>
              </a:rPr>
              <a:t>Keyword</a:t>
            </a:r>
          </a:p>
        </p:txBody>
      </p:sp>
      <p:sp>
        <p:nvSpPr>
          <p:cNvPr id="19" name="矩形 18"/>
          <p:cNvSpPr/>
          <p:nvPr/>
        </p:nvSpPr>
        <p:spPr bwMode="auto">
          <a:xfrm>
            <a:off x="5959851" y="2787892"/>
            <a:ext cx="1047496" cy="429268"/>
          </a:xfrm>
          <a:prstGeom prst="rect">
            <a:avLst/>
          </a:prstGeom>
          <a:noFill/>
          <a:ln w="12700">
            <a:solidFill>
              <a:srgbClr val="EC7061"/>
            </a:solidFill>
            <a:prstDash val="dash"/>
          </a:ln>
          <a:effectLst/>
          <a:extLst/>
        </p:spPr>
        <p:txBody>
          <a:bodyPr vert="horz" wrap="square" lIns="36000" tIns="36000" rIns="36000" bIns="36000" numCol="1" rtlCol="0" anchor="ctr" anchorCtr="1"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indent="0" algn="ctr" defTabSz="914400" rtl="0" eaLnBrk="1" fontAlgn="ctr" latinLnBrk="0" hangingPunct="1">
              <a:lnSpc>
                <a:spcPct val="100000"/>
              </a:lnSpc>
              <a:spcBef>
                <a:spcPct val="0"/>
              </a:spcBef>
              <a:spcAft>
                <a:spcPct val="0"/>
              </a:spcAft>
              <a:buClr>
                <a:srgbClr val="CC9900"/>
              </a:buClr>
              <a:buSzTx/>
              <a:tabLst/>
            </a:pPr>
            <a:r>
              <a:rPr lang="en-US" sz="1400">
                <a:latin typeface="Huawei Sans" panose="020C0503030203020204" pitchFamily="34" charset="0"/>
                <a:ea typeface="方正兰亭黑简体" panose="02000000000000000000" pitchFamily="2" charset="-122"/>
                <a:sym typeface="Huawei Sans" panose="020C0503030203020204" pitchFamily="34" charset="0"/>
              </a:rPr>
              <a:t>Parameter name</a:t>
            </a:r>
          </a:p>
        </p:txBody>
      </p:sp>
      <p:sp>
        <p:nvSpPr>
          <p:cNvPr id="24" name="矩形 23"/>
          <p:cNvSpPr/>
          <p:nvPr/>
        </p:nvSpPr>
        <p:spPr bwMode="auto">
          <a:xfrm>
            <a:off x="5174229" y="2423883"/>
            <a:ext cx="83134" cy="62051"/>
          </a:xfrm>
          <a:prstGeom prst="rect">
            <a:avLst/>
          </a:prstGeom>
          <a:noFill/>
          <a:ln>
            <a:noFill/>
          </a:ln>
          <a:effectLst/>
          <a:extLst/>
        </p:spPr>
        <p:txBody>
          <a:bodyPr vert="horz" wrap="square" lIns="91440" tIns="45720" rIns="91440" bIns="45720" numCol="1" rtlCol="0" anchor="t" anchorCtr="0" compatLnSpc="1">
            <a:prstTxWarp prst="textNoShape">
              <a:avLst/>
            </a:prstTxWarp>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indent="0" algn="l" defTabSz="914400" rtl="0" eaLnBrk="1" fontAlgn="ctr" latinLnBrk="0" hangingPunct="1">
              <a:lnSpc>
                <a:spcPct val="100000"/>
              </a:lnSpc>
              <a:spcBef>
                <a:spcPct val="0"/>
              </a:spcBef>
              <a:spcAft>
                <a:spcPct val="0"/>
              </a:spcAft>
              <a:buClr>
                <a:srgbClr val="CC9900"/>
              </a:buClr>
              <a:buSzTx/>
              <a:buFont typeface="Wingdings" pitchFamily="2" charset="2"/>
              <a:buChar char="n"/>
              <a:tabLst/>
            </a:pPr>
            <a:endParaRPr kumimoji="0" lang="zh-CN" altLang="en-US" sz="4000" b="0" i="0" u="none" strike="noStrike" cap="none" normalizeH="0" baseline="0" smtClean="0">
              <a:ln>
                <a:noFill/>
              </a:ln>
              <a:solidFill>
                <a:schemeClr val="tx1"/>
              </a:solidFill>
              <a:effectLst/>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26" name="肘形连接符 25"/>
          <p:cNvCxnSpPr>
            <a:endCxn id="19" idx="1"/>
          </p:cNvCxnSpPr>
          <p:nvPr/>
        </p:nvCxnSpPr>
        <p:spPr bwMode="auto">
          <a:xfrm>
            <a:off x="5231236" y="2454909"/>
            <a:ext cx="728615" cy="547617"/>
          </a:xfrm>
          <a:prstGeom prst="bentConnector3">
            <a:avLst>
              <a:gd name="adj1" fmla="val 50000"/>
            </a:avLst>
          </a:prstGeom>
          <a:ln w="19050">
            <a:solidFill>
              <a:schemeClr val="dk1"/>
            </a:solidFill>
            <a:tailEnd type="arrow"/>
          </a:ln>
          <a:extLst/>
        </p:spPr>
        <p:style>
          <a:lnRef idx="1">
            <a:schemeClr val="dk1"/>
          </a:lnRef>
          <a:fillRef idx="0">
            <a:schemeClr val="dk1"/>
          </a:fillRef>
          <a:effectRef idx="0">
            <a:schemeClr val="dk1"/>
          </a:effectRef>
          <a:fontRef idx="minor">
            <a:schemeClr val="tx1"/>
          </a:fontRef>
        </p:style>
      </p:cxnSp>
      <p:cxnSp>
        <p:nvCxnSpPr>
          <p:cNvPr id="27" name="直接箭头连接符 26"/>
          <p:cNvCxnSpPr>
            <a:stCxn id="19" idx="3"/>
            <a:endCxn id="17" idx="1"/>
          </p:cNvCxnSpPr>
          <p:nvPr/>
        </p:nvCxnSpPr>
        <p:spPr bwMode="auto">
          <a:xfrm flipV="1">
            <a:off x="7007347" y="2996529"/>
            <a:ext cx="338119" cy="5997"/>
          </a:xfrm>
          <a:prstGeom prst="straightConnector1">
            <a:avLst/>
          </a:prstGeom>
          <a:ln w="19050">
            <a:tailEnd type="arrow"/>
          </a:ln>
          <a:extLst/>
        </p:spPr>
        <p:style>
          <a:lnRef idx="1">
            <a:schemeClr val="dk1"/>
          </a:lnRef>
          <a:fillRef idx="0">
            <a:schemeClr val="dk1"/>
          </a:fillRef>
          <a:effectRef idx="0">
            <a:schemeClr val="dk1"/>
          </a:effectRef>
          <a:fontRef idx="minor">
            <a:schemeClr val="tx1"/>
          </a:fontRef>
        </p:style>
      </p:cxnSp>
      <p:cxnSp>
        <p:nvCxnSpPr>
          <p:cNvPr id="28" name="肘形连接符 27"/>
          <p:cNvCxnSpPr/>
          <p:nvPr/>
        </p:nvCxnSpPr>
        <p:spPr bwMode="auto">
          <a:xfrm flipV="1">
            <a:off x="8414515" y="2451365"/>
            <a:ext cx="620006" cy="562156"/>
          </a:xfrm>
          <a:prstGeom prst="bentConnector3">
            <a:avLst>
              <a:gd name="adj1" fmla="val 50000"/>
            </a:avLst>
          </a:prstGeom>
          <a:ln w="19050">
            <a:tailEnd type="arrow"/>
          </a:ln>
          <a:extLst/>
        </p:spPr>
        <p:style>
          <a:lnRef idx="1">
            <a:schemeClr val="dk1"/>
          </a:lnRef>
          <a:fillRef idx="0">
            <a:schemeClr val="dk1"/>
          </a:fillRef>
          <a:effectRef idx="0">
            <a:schemeClr val="dk1"/>
          </a:effectRef>
          <a:fontRef idx="minor">
            <a:schemeClr val="tx1"/>
          </a:fontRef>
        </p:style>
      </p:cxnSp>
      <p:sp>
        <p:nvSpPr>
          <p:cNvPr id="30" name="矩形 29"/>
          <p:cNvSpPr/>
          <p:nvPr/>
        </p:nvSpPr>
        <p:spPr>
          <a:xfrm>
            <a:off x="6614536" y="2079639"/>
            <a:ext cx="1710725" cy="369332"/>
          </a:xfrm>
          <a:prstGeom prst="rect">
            <a:avLst/>
          </a:prstGeom>
        </p:spPr>
        <p:txBody>
          <a:bodyPr wrap="square">
            <a:no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Parameter List</a:t>
            </a:r>
          </a:p>
        </p:txBody>
      </p:sp>
      <p:cxnSp>
        <p:nvCxnSpPr>
          <p:cNvPr id="6" name="直接连接符 5"/>
          <p:cNvCxnSpPr>
            <a:stCxn id="16" idx="3"/>
          </p:cNvCxnSpPr>
          <p:nvPr/>
        </p:nvCxnSpPr>
        <p:spPr>
          <a:xfrm>
            <a:off x="3247199" y="2448650"/>
            <a:ext cx="5462328" cy="62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肘形连接符 22"/>
          <p:cNvCxnSpPr>
            <a:cxnSpLocks noChangeAspect="1"/>
          </p:cNvCxnSpPr>
          <p:nvPr/>
        </p:nvCxnSpPr>
        <p:spPr bwMode="auto">
          <a:xfrm>
            <a:off x="3281196" y="2457431"/>
            <a:ext cx="485688" cy="536241"/>
          </a:xfrm>
          <a:prstGeom prst="bentConnector3">
            <a:avLst>
              <a:gd name="adj1" fmla="val 50000"/>
            </a:avLst>
          </a:prstGeom>
          <a:ln w="19050">
            <a:solidFill>
              <a:schemeClr val="dk1"/>
            </a:solidFill>
            <a:tailEnd type="arrow"/>
          </a:ln>
          <a:extLst/>
        </p:spPr>
        <p:style>
          <a:lnRef idx="1">
            <a:schemeClr val="dk1"/>
          </a:lnRef>
          <a:fillRef idx="0">
            <a:schemeClr val="dk1"/>
          </a:fillRef>
          <a:effectRef idx="0">
            <a:schemeClr val="dk1"/>
          </a:effectRef>
          <a:fontRef idx="minor">
            <a:schemeClr val="tx1"/>
          </a:fontRef>
        </p:style>
      </p:cxnSp>
      <p:cxnSp>
        <p:nvCxnSpPr>
          <p:cNvPr id="25" name="形状 32"/>
          <p:cNvCxnSpPr/>
          <p:nvPr/>
        </p:nvCxnSpPr>
        <p:spPr bwMode="auto">
          <a:xfrm flipV="1">
            <a:off x="4822184" y="2464928"/>
            <a:ext cx="94868" cy="548593"/>
          </a:xfrm>
          <a:prstGeom prst="bentConnector2">
            <a:avLst/>
          </a:prstGeom>
          <a:ln w="19050">
            <a:tailEnd type="arrow"/>
          </a:ln>
          <a:extLst/>
        </p:spPr>
        <p:style>
          <a:lnRef idx="1">
            <a:schemeClr val="dk1"/>
          </a:lnRef>
          <a:fillRef idx="0">
            <a:schemeClr val="dk1"/>
          </a:fillRef>
          <a:effectRef idx="0">
            <a:schemeClr val="dk1"/>
          </a:effectRef>
          <a:fontRef idx="minor">
            <a:schemeClr val="tx1"/>
          </a:fontRef>
        </p:style>
      </p:cxnSp>
      <p:grpSp>
        <p:nvGrpSpPr>
          <p:cNvPr id="2" name="组合 1"/>
          <p:cNvGrpSpPr/>
          <p:nvPr/>
        </p:nvGrpSpPr>
        <p:grpSpPr>
          <a:xfrm>
            <a:off x="1044035" y="4436635"/>
            <a:ext cx="10124746" cy="1816145"/>
            <a:chOff x="763481" y="4364878"/>
            <a:chExt cx="10124746" cy="1816145"/>
          </a:xfrm>
        </p:grpSpPr>
        <p:sp>
          <p:nvSpPr>
            <p:cNvPr id="34" name="文本框 33"/>
            <p:cNvSpPr txBox="1"/>
            <p:nvPr/>
          </p:nvSpPr>
          <p:spPr>
            <a:xfrm>
              <a:off x="763481" y="4365141"/>
              <a:ext cx="4803559" cy="1815882"/>
            </a:xfrm>
            <a:prstGeom prst="rect">
              <a:avLst/>
            </a:prstGeom>
            <a:solidFill>
              <a:srgbClr val="F4FBFE"/>
            </a:solidFill>
            <a:ln>
              <a:solidFill>
                <a:srgbClr val="99DFF9"/>
              </a:solidFill>
            </a:ln>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Example 1:</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display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interface GE0/0/0: displays interface information. </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Command word: display</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Keyword: </a:t>
              </a: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ip</a:t>
              </a:r>
              <a:endParaRPr lang="en-US" sz="16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Parameter name: interface</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Parameter value: GE0/0/0</a:t>
              </a:r>
            </a:p>
          </p:txBody>
        </p:sp>
        <p:sp>
          <p:nvSpPr>
            <p:cNvPr id="20" name="文本框 19"/>
            <p:cNvSpPr txBox="1"/>
            <p:nvPr/>
          </p:nvSpPr>
          <p:spPr>
            <a:xfrm>
              <a:off x="6084668" y="4364878"/>
              <a:ext cx="4803559" cy="1569660"/>
            </a:xfrm>
            <a:prstGeom prst="rect">
              <a:avLst/>
            </a:prstGeom>
            <a:solidFill>
              <a:srgbClr val="F4FBFE"/>
            </a:solidFill>
            <a:ln>
              <a:solidFill>
                <a:srgbClr val="99DFF9"/>
              </a:solidFill>
            </a:ln>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Example 2:</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reboot: restarts a device.   </a:t>
              </a:r>
            </a:p>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Command word: </a:t>
              </a: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reboot</a:t>
              </a:r>
            </a:p>
            <a:p>
              <a:pPr fontAlgn="ct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Each </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operation command must start with a command word, and the command word is selected from the standard command word list.</a:t>
              </a:r>
            </a:p>
          </p:txBody>
        </p:sp>
      </p:grpSp>
    </p:spTree>
    <p:extLst>
      <p:ext uri="{BB962C8B-B14F-4D97-AF65-F5344CB8AC3E}">
        <p14:creationId xmlns:p14="http://schemas.microsoft.com/office/powerpoint/2010/main" val="10291165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A device provides various configuration and query commands. To facilitate the use of these commands, VRP registers the commands in different views according to their functions.</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Command Views (1)</a:t>
            </a:r>
          </a:p>
        </p:txBody>
      </p:sp>
      <p:sp>
        <p:nvSpPr>
          <p:cNvPr id="6" name="文本框 5"/>
          <p:cNvSpPr txBox="1"/>
          <p:nvPr/>
        </p:nvSpPr>
        <p:spPr>
          <a:xfrm>
            <a:off x="7356408" y="2624383"/>
            <a:ext cx="4392680" cy="3468556"/>
          </a:xfrm>
          <a:prstGeom prst="rect">
            <a:avLst/>
          </a:prstGeom>
          <a:noFill/>
        </p:spPr>
        <p:txBody>
          <a:bodyPr wrap="square" rtlCol="0">
            <a:noAutofit/>
          </a:bodyPr>
          <a:lstStyle/>
          <a:p>
            <a:pPr marL="285750" indent="-285750" fontAlgn="ctr">
              <a:lnSpc>
                <a:spcPct val="1500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User view: In this view, you can check the running status and statistics of a device.</a:t>
            </a:r>
          </a:p>
          <a:p>
            <a:pPr marL="285750" indent="-285750" fontAlgn="ctr">
              <a:lnSpc>
                <a:spcPct val="1500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System view: In this view, you can set system parameters and enter the configuration views of other commands.</a:t>
            </a:r>
          </a:p>
          <a:p>
            <a:pPr marL="285750" indent="-285750" fontAlgn="ctr">
              <a:lnSpc>
                <a:spcPct val="150000"/>
              </a:lnSpc>
              <a:buFont typeface="Arial" panose="020B0604020202020204" pitchFamily="34" charset="0"/>
              <a:buChar char="•"/>
            </a:pPr>
            <a:r>
              <a:rPr lang="en-US" sz="1600" dirty="0">
                <a:latin typeface="Huawei Sans" panose="020C0503030203020204" pitchFamily="34" charset="0"/>
                <a:ea typeface="方正兰亭黑简体" panose="02000000000000000000" pitchFamily="2" charset="-122"/>
                <a:sym typeface="Huawei Sans" panose="020C0503030203020204" pitchFamily="34" charset="0"/>
              </a:rPr>
              <a:t>Other views: In other views, such as the interface view and protocol view, you can set interface parameters and protocol parameters.</a:t>
            </a:r>
          </a:p>
        </p:txBody>
      </p:sp>
      <p:cxnSp>
        <p:nvCxnSpPr>
          <p:cNvPr id="37" name="直接箭头连接符 36"/>
          <p:cNvCxnSpPr>
            <a:endCxn id="25" idx="1"/>
          </p:cNvCxnSpPr>
          <p:nvPr/>
        </p:nvCxnSpPr>
        <p:spPr>
          <a:xfrm>
            <a:off x="2725711" y="4648324"/>
            <a:ext cx="929348" cy="1077713"/>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endCxn id="23" idx="1"/>
          </p:cNvCxnSpPr>
          <p:nvPr/>
        </p:nvCxnSpPr>
        <p:spPr>
          <a:xfrm flipV="1">
            <a:off x="2725711" y="2976007"/>
            <a:ext cx="930402" cy="141955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圆角矩形 19"/>
          <p:cNvSpPr/>
          <p:nvPr/>
        </p:nvSpPr>
        <p:spPr>
          <a:xfrm>
            <a:off x="557217" y="4319470"/>
            <a:ext cx="927402" cy="465220"/>
          </a:xfrm>
          <a:prstGeom prst="roundRect">
            <a:avLst>
              <a:gd name="adj" fmla="val 15000"/>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User view</a:t>
            </a:r>
          </a:p>
        </p:txBody>
      </p:sp>
      <p:sp>
        <p:nvSpPr>
          <p:cNvPr id="22" name="圆角矩形 21"/>
          <p:cNvSpPr/>
          <p:nvPr/>
        </p:nvSpPr>
        <p:spPr>
          <a:xfrm>
            <a:off x="1929888" y="4319470"/>
            <a:ext cx="927402" cy="465220"/>
          </a:xfrm>
          <a:prstGeom prst="roundRect">
            <a:avLst>
              <a:gd name="adj" fmla="val 15000"/>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System view</a:t>
            </a:r>
          </a:p>
        </p:txBody>
      </p:sp>
      <p:sp>
        <p:nvSpPr>
          <p:cNvPr id="23" name="圆角矩形 22"/>
          <p:cNvSpPr/>
          <p:nvPr/>
        </p:nvSpPr>
        <p:spPr>
          <a:xfrm>
            <a:off x="3656113" y="2315890"/>
            <a:ext cx="2054546" cy="1320234"/>
          </a:xfrm>
          <a:prstGeom prst="roundRect">
            <a:avLst>
              <a:gd name="adj" fmla="val 15000"/>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Interface views:</a:t>
            </a:r>
          </a:p>
          <a:p>
            <a:pPr algn="ctr" fontAlgn="ctr"/>
            <a:r>
              <a:rPr lang="en-US" sz="1400" dirty="0" err="1">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interface view</a:t>
            </a:r>
          </a:p>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 Ethernet interface view</a:t>
            </a:r>
          </a:p>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Serial interface view</a:t>
            </a:r>
          </a:p>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24" name="圆角矩形 23"/>
          <p:cNvSpPr/>
          <p:nvPr/>
        </p:nvSpPr>
        <p:spPr>
          <a:xfrm>
            <a:off x="3643755" y="3981828"/>
            <a:ext cx="2055600" cy="1165895"/>
          </a:xfrm>
          <a:prstGeom prst="roundRect">
            <a:avLst>
              <a:gd name="adj" fmla="val 15000"/>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Protocol views:</a:t>
            </a:r>
          </a:p>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OSPF view</a:t>
            </a:r>
          </a:p>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IS-IS view</a:t>
            </a:r>
          </a:p>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BGP view</a:t>
            </a:r>
          </a:p>
        </p:txBody>
      </p:sp>
      <p:sp>
        <p:nvSpPr>
          <p:cNvPr id="25" name="圆角矩形 24"/>
          <p:cNvSpPr/>
          <p:nvPr/>
        </p:nvSpPr>
        <p:spPr>
          <a:xfrm>
            <a:off x="3655059" y="5493427"/>
            <a:ext cx="2055600" cy="465220"/>
          </a:xfrm>
          <a:prstGeom prst="roundRect">
            <a:avLst>
              <a:gd name="adj" fmla="val 15000"/>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a:t>
            </a:r>
          </a:p>
        </p:txBody>
      </p:sp>
      <p:cxnSp>
        <p:nvCxnSpPr>
          <p:cNvPr id="26" name="直接箭头连接符 25"/>
          <p:cNvCxnSpPr>
            <a:stCxn id="20" idx="3"/>
            <a:endCxn id="22" idx="1"/>
          </p:cNvCxnSpPr>
          <p:nvPr/>
        </p:nvCxnSpPr>
        <p:spPr>
          <a:xfrm>
            <a:off x="1484619" y="4552080"/>
            <a:ext cx="445269"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接箭头连接符 28"/>
          <p:cNvCxnSpPr>
            <a:stCxn id="22" idx="3"/>
            <a:endCxn id="24" idx="1"/>
          </p:cNvCxnSpPr>
          <p:nvPr/>
        </p:nvCxnSpPr>
        <p:spPr>
          <a:xfrm>
            <a:off x="2857290" y="4552080"/>
            <a:ext cx="786465" cy="12696"/>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1" name="圆角矩形 60"/>
          <p:cNvSpPr/>
          <p:nvPr/>
        </p:nvSpPr>
        <p:spPr>
          <a:xfrm>
            <a:off x="5925097" y="4226344"/>
            <a:ext cx="1443817" cy="407724"/>
          </a:xfrm>
          <a:prstGeom prst="roundRect">
            <a:avLst>
              <a:gd name="adj" fmla="val 15000"/>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OSPF area view</a:t>
            </a:r>
          </a:p>
        </p:txBody>
      </p:sp>
      <p:cxnSp>
        <p:nvCxnSpPr>
          <p:cNvPr id="62" name="直接箭头连接符 61"/>
          <p:cNvCxnSpPr>
            <a:endCxn id="61" idx="1"/>
          </p:cNvCxnSpPr>
          <p:nvPr/>
        </p:nvCxnSpPr>
        <p:spPr>
          <a:xfrm>
            <a:off x="5181600" y="4430206"/>
            <a:ext cx="743497" cy="0"/>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62953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Command Views (2)</a:t>
            </a:r>
          </a:p>
        </p:txBody>
      </p:sp>
      <p:sp>
        <p:nvSpPr>
          <p:cNvPr id="55" name="文本框 54"/>
          <p:cNvSpPr txBox="1"/>
          <p:nvPr/>
        </p:nvSpPr>
        <p:spPr>
          <a:xfrm>
            <a:off x="1264240" y="4142121"/>
            <a:ext cx="9773409" cy="2246769"/>
          </a:xfrm>
          <a:prstGeom prst="rect">
            <a:avLst/>
          </a:prstGeom>
          <a:solidFill>
            <a:srgbClr val="F4FBFE"/>
          </a:solidFill>
          <a:ln>
            <a:solidFill>
              <a:srgbClr val="99DFF9"/>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Command examples: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&lt;Huawei&gt;system-view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This command is used to enter the system view from the user view. The user view is the first view that is displayed after you log in to a device.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[Huawei]interface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0/0/1                </a:t>
            </a:r>
            <a:r>
              <a:rPr lang="en-US" sz="1400" dirty="0" smtClean="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#This command is used to enter the interface view from the system view.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[Huawei-GigabitEthernet0/0/1]</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address 192.168.1.1 24       #This command is used to set an IP address.</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[Huawei-GigabitEthernet0/0/1]quit                 #This command is used to return to the previous view.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                               #This command is used to enter the protocol view from the system view.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[Huawei-ospf-1]area 0                      #This command is used to enter the OSPF area view from the OSPF view.</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[Huawei-ospf-1-area-0.0.0.0]return               #This command is used to return to the user view.</a:t>
            </a:r>
          </a:p>
        </p:txBody>
      </p:sp>
      <p:sp>
        <p:nvSpPr>
          <p:cNvPr id="10" name="圆角矩形 9"/>
          <p:cNvSpPr/>
          <p:nvPr/>
        </p:nvSpPr>
        <p:spPr>
          <a:xfrm>
            <a:off x="2249692" y="2577953"/>
            <a:ext cx="1080000" cy="46522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User view</a:t>
            </a:r>
          </a:p>
        </p:txBody>
      </p:sp>
      <p:sp>
        <p:nvSpPr>
          <p:cNvPr id="11" name="圆角矩形 10"/>
          <p:cNvSpPr/>
          <p:nvPr/>
        </p:nvSpPr>
        <p:spPr>
          <a:xfrm>
            <a:off x="4943663" y="2577953"/>
            <a:ext cx="1080000" cy="46522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System view</a:t>
            </a:r>
          </a:p>
        </p:txBody>
      </p:sp>
      <p:sp>
        <p:nvSpPr>
          <p:cNvPr id="25" name="文本框 24"/>
          <p:cNvSpPr txBox="1">
            <a:spLocks/>
          </p:cNvSpPr>
          <p:nvPr/>
        </p:nvSpPr>
        <p:spPr>
          <a:xfrm>
            <a:off x="2190831" y="2208621"/>
            <a:ext cx="1153003" cy="338554"/>
          </a:xfrm>
          <a:prstGeom prst="rect">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400">
                <a:latin typeface="Huawei Sans" panose="020C0503030203020204" pitchFamily="34" charset="0"/>
                <a:sym typeface="Huawei Sans" panose="020C0503030203020204" pitchFamily="34" charset="0"/>
              </a:rPr>
              <a:t>&lt;Huawei&gt;</a:t>
            </a:r>
          </a:p>
        </p:txBody>
      </p:sp>
      <p:cxnSp>
        <p:nvCxnSpPr>
          <p:cNvPr id="15" name="直接箭头连接符 14"/>
          <p:cNvCxnSpPr/>
          <p:nvPr/>
        </p:nvCxnSpPr>
        <p:spPr>
          <a:xfrm>
            <a:off x="3329692" y="2749380"/>
            <a:ext cx="1613971"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3431736" y="2425338"/>
            <a:ext cx="1691705" cy="338554"/>
          </a:xfrm>
          <a:prstGeom prst="rect">
            <a:avLst/>
          </a:prstGeom>
          <a:noFill/>
        </p:spPr>
        <p:txBody>
          <a:bodyPr wrap="square" rtlCol="0">
            <a:noAutofit/>
          </a:bodyPr>
          <a:lstStyle/>
          <a:p>
            <a:pP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system-view</a:t>
            </a:r>
          </a:p>
        </p:txBody>
      </p:sp>
      <p:cxnSp>
        <p:nvCxnSpPr>
          <p:cNvPr id="27" name="直接箭头连接符 26"/>
          <p:cNvCxnSpPr/>
          <p:nvPr/>
        </p:nvCxnSpPr>
        <p:spPr>
          <a:xfrm rot="10800000">
            <a:off x="3306405" y="2901780"/>
            <a:ext cx="1613971"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3828950" y="2870100"/>
            <a:ext cx="883727" cy="338554"/>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quit</a:t>
            </a:r>
          </a:p>
        </p:txBody>
      </p:sp>
      <p:sp>
        <p:nvSpPr>
          <p:cNvPr id="29" name="文本框 28"/>
          <p:cNvSpPr txBox="1">
            <a:spLocks/>
          </p:cNvSpPr>
          <p:nvPr/>
        </p:nvSpPr>
        <p:spPr>
          <a:xfrm>
            <a:off x="4907161" y="2192251"/>
            <a:ext cx="1153003" cy="338554"/>
          </a:xfrm>
          <a:prstGeom prst="rect">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400">
                <a:latin typeface="Huawei Sans" panose="020C0503030203020204" pitchFamily="34" charset="0"/>
                <a:sym typeface="Huawei Sans" panose="020C0503030203020204" pitchFamily="34" charset="0"/>
              </a:rPr>
              <a:t>[Huawei]</a:t>
            </a:r>
          </a:p>
        </p:txBody>
      </p:sp>
      <p:cxnSp>
        <p:nvCxnSpPr>
          <p:cNvPr id="37" name="直接箭头连接符 36"/>
          <p:cNvCxnSpPr>
            <a:endCxn id="13" idx="1"/>
          </p:cNvCxnSpPr>
          <p:nvPr/>
        </p:nvCxnSpPr>
        <p:spPr>
          <a:xfrm>
            <a:off x="6103761" y="2869875"/>
            <a:ext cx="2244337" cy="513662"/>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rot="714602">
            <a:off x="6916571" y="2804865"/>
            <a:ext cx="802601" cy="343223"/>
          </a:xfrm>
          <a:prstGeom prst="rect">
            <a:avLst/>
          </a:prstGeom>
          <a:noFill/>
        </p:spPr>
        <p:txBody>
          <a:bodyPr wrap="square" rtlCol="0">
            <a:noAutofit/>
          </a:bodyPr>
          <a:lstStyle/>
          <a:p>
            <a:pPr fontAlgn="ctr"/>
            <a:r>
              <a:rPr lang="en-US" sz="16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600" dirty="0">
                <a:latin typeface="Huawei Sans" panose="020C0503030203020204" pitchFamily="34" charset="0"/>
                <a:ea typeface="方正兰亭黑简体" panose="02000000000000000000" pitchFamily="2" charset="-122"/>
                <a:sym typeface="Huawei Sans" panose="020C0503030203020204" pitchFamily="34" charset="0"/>
              </a:rPr>
              <a:t> 1</a:t>
            </a:r>
          </a:p>
        </p:txBody>
      </p:sp>
      <p:cxnSp>
        <p:nvCxnSpPr>
          <p:cNvPr id="39" name="直接箭头连接符 38"/>
          <p:cNvCxnSpPr/>
          <p:nvPr/>
        </p:nvCxnSpPr>
        <p:spPr>
          <a:xfrm flipH="1" flipV="1">
            <a:off x="6095999" y="3035892"/>
            <a:ext cx="2185861" cy="49096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rot="714602">
            <a:off x="6822775" y="3214109"/>
            <a:ext cx="640445" cy="338554"/>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quit</a:t>
            </a:r>
          </a:p>
        </p:txBody>
      </p:sp>
      <p:cxnSp>
        <p:nvCxnSpPr>
          <p:cNvPr id="32" name="直接箭头连接符 31"/>
          <p:cNvCxnSpPr/>
          <p:nvPr/>
        </p:nvCxnSpPr>
        <p:spPr>
          <a:xfrm rot="20884779">
            <a:off x="6112828" y="2297901"/>
            <a:ext cx="2302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rot="20884779">
            <a:off x="6073046" y="1934386"/>
            <a:ext cx="2412992" cy="338554"/>
          </a:xfrm>
          <a:prstGeom prst="rect">
            <a:avLst/>
          </a:prstGeom>
          <a:noFill/>
        </p:spPr>
        <p:txBody>
          <a:bodyPr wrap="square" rtlCol="0">
            <a:noAutofit/>
          </a:bodyPr>
          <a:lstStyle/>
          <a:p>
            <a:pPr fontAlgn="ctr"/>
            <a:endParaRPr lang="zh-CN" altLang="en-US" sz="1600" dirty="0">
              <a:latin typeface="Huawei Sans" panose="020C0503030203020204" pitchFamily="34" charset="0"/>
              <a:ea typeface="方正兰亭黑简体" panose="02000000000000000000" pitchFamily="2" charset="-122"/>
              <a:sym typeface="Huawei Sans" panose="020C0503030203020204" pitchFamily="34" charset="0"/>
            </a:endParaRPr>
          </a:p>
        </p:txBody>
      </p:sp>
      <p:cxnSp>
        <p:nvCxnSpPr>
          <p:cNvPr id="34" name="直接箭头连接符 33"/>
          <p:cNvCxnSpPr/>
          <p:nvPr/>
        </p:nvCxnSpPr>
        <p:spPr>
          <a:xfrm rot="10084779">
            <a:off x="6111807" y="2453876"/>
            <a:ext cx="2302115" cy="0"/>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rot="20884779">
            <a:off x="6918242" y="2444365"/>
            <a:ext cx="696747" cy="338554"/>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quit</a:t>
            </a:r>
          </a:p>
        </p:txBody>
      </p:sp>
      <p:sp>
        <p:nvSpPr>
          <p:cNvPr id="47" name="矩形 46"/>
          <p:cNvSpPr/>
          <p:nvPr/>
        </p:nvSpPr>
        <p:spPr>
          <a:xfrm rot="20836351">
            <a:off x="5962149" y="2024398"/>
            <a:ext cx="2375971" cy="276999"/>
          </a:xfrm>
          <a:prstGeom prst="rect">
            <a:avLst/>
          </a:prstGeom>
        </p:spPr>
        <p:txBody>
          <a:bodyPr wrap="square">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interface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GigabitEthernet</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0/0/1</a:t>
            </a:r>
          </a:p>
        </p:txBody>
      </p:sp>
      <p:sp>
        <p:nvSpPr>
          <p:cNvPr id="12" name="圆角矩形 11"/>
          <p:cNvSpPr/>
          <p:nvPr/>
        </p:nvSpPr>
        <p:spPr>
          <a:xfrm>
            <a:off x="8381464" y="1772112"/>
            <a:ext cx="1080000" cy="4644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Interface view</a:t>
            </a:r>
          </a:p>
        </p:txBody>
      </p:sp>
      <p:sp>
        <p:nvSpPr>
          <p:cNvPr id="48" name="文本框 47"/>
          <p:cNvSpPr txBox="1"/>
          <p:nvPr/>
        </p:nvSpPr>
        <p:spPr>
          <a:xfrm>
            <a:off x="7317871" y="1386241"/>
            <a:ext cx="2883075" cy="338554"/>
          </a:xfrm>
          <a:prstGeom prst="rect">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400">
                <a:latin typeface="Huawei Sans" panose="020C0503030203020204" pitchFamily="34" charset="0"/>
                <a:sym typeface="Huawei Sans" panose="020C0503030203020204" pitchFamily="34" charset="0"/>
              </a:rPr>
              <a:t>[Huawei-GigabitEthernet0/0/1]</a:t>
            </a:r>
          </a:p>
        </p:txBody>
      </p:sp>
      <p:sp>
        <p:nvSpPr>
          <p:cNvPr id="13" name="圆角矩形 12"/>
          <p:cNvSpPr/>
          <p:nvPr/>
        </p:nvSpPr>
        <p:spPr>
          <a:xfrm>
            <a:off x="8348097" y="3151338"/>
            <a:ext cx="1080000" cy="4644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b="1"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rPr>
              <a:t>Protocol view</a:t>
            </a:r>
          </a:p>
        </p:txBody>
      </p:sp>
      <p:sp>
        <p:nvSpPr>
          <p:cNvPr id="49" name="文本框 48"/>
          <p:cNvSpPr txBox="1"/>
          <p:nvPr/>
        </p:nvSpPr>
        <p:spPr>
          <a:xfrm>
            <a:off x="8176715" y="2759038"/>
            <a:ext cx="1368038" cy="338554"/>
          </a:xfrm>
          <a:prstGeom prst="rect">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pPr fontAlgn="ctr"/>
            <a:r>
              <a:rPr lang="en-US" sz="1400">
                <a:latin typeface="Huawei Sans" panose="020C0503030203020204" pitchFamily="34" charset="0"/>
                <a:sym typeface="Huawei Sans" panose="020C0503030203020204" pitchFamily="34" charset="0"/>
              </a:rPr>
              <a:t>[Huawei-ospf-1]</a:t>
            </a:r>
          </a:p>
        </p:txBody>
      </p:sp>
      <p:sp>
        <p:nvSpPr>
          <p:cNvPr id="41" name="任意多边形 40"/>
          <p:cNvSpPr/>
          <p:nvPr/>
        </p:nvSpPr>
        <p:spPr>
          <a:xfrm rot="6618083">
            <a:off x="5336116" y="677348"/>
            <a:ext cx="1305610" cy="5303796"/>
          </a:xfrm>
          <a:custGeom>
            <a:avLst/>
            <a:gdLst>
              <a:gd name="connsiteX0" fmla="*/ 0 w 576581"/>
              <a:gd name="connsiteY0" fmla="*/ 21934 h 474054"/>
              <a:gd name="connsiteX1" fmla="*/ 576581 w 576581"/>
              <a:gd name="connsiteY1" fmla="*/ 474054 h 474054"/>
              <a:gd name="connsiteX0" fmla="*/ 0 w 872615"/>
              <a:gd name="connsiteY0" fmla="*/ 12489 h 641116"/>
              <a:gd name="connsiteX1" fmla="*/ 872615 w 872615"/>
              <a:gd name="connsiteY1" fmla="*/ 641116 h 641116"/>
              <a:gd name="connsiteX0" fmla="*/ 0 w 886747"/>
              <a:gd name="connsiteY0" fmla="*/ 12882 h 629446"/>
              <a:gd name="connsiteX1" fmla="*/ 886747 w 886747"/>
              <a:gd name="connsiteY1" fmla="*/ 629446 h 629446"/>
              <a:gd name="connsiteX0" fmla="*/ 0 w 885706"/>
              <a:gd name="connsiteY0" fmla="*/ 12651 h 636245"/>
              <a:gd name="connsiteX1" fmla="*/ 885706 w 885706"/>
              <a:gd name="connsiteY1" fmla="*/ 636245 h 636245"/>
            </a:gdLst>
            <a:ahLst/>
            <a:cxnLst>
              <a:cxn ang="0">
                <a:pos x="connsiteX0" y="connsiteY0"/>
              </a:cxn>
              <a:cxn ang="0">
                <a:pos x="connsiteX1" y="connsiteY1"/>
              </a:cxn>
            </a:cxnLst>
            <a:rect l="l" t="t" r="r" b="b"/>
            <a:pathLst>
              <a:path w="885706" h="636245">
                <a:moveTo>
                  <a:pt x="0" y="12651"/>
                </a:moveTo>
                <a:cubicBezTo>
                  <a:pt x="250613" y="-66652"/>
                  <a:pt x="836600" y="237182"/>
                  <a:pt x="885706" y="636245"/>
                </a:cubicBezTo>
              </a:path>
            </a:pathLst>
          </a:custGeom>
          <a:noFill/>
          <a:ln w="19050" cap="flat" cmpd="sng" algn="ctr">
            <a:solidFill>
              <a:srgbClr val="EC7061"/>
            </a:solidFill>
            <a:prstDash val="solid"/>
            <a:miter lim="800000"/>
            <a:tailEnd type="triangle"/>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dirty="0">
              <a:ln>
                <a:noFill/>
              </a:ln>
              <a:solidFill>
                <a:prstClr val="black"/>
              </a:solidFill>
              <a:effectLst/>
              <a:uLnTx/>
              <a:uFillTx/>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a:off x="5340677" y="3700702"/>
            <a:ext cx="883727" cy="338554"/>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return</a:t>
            </a:r>
          </a:p>
        </p:txBody>
      </p:sp>
      <p:sp>
        <p:nvSpPr>
          <p:cNvPr id="44" name="矩形 43"/>
          <p:cNvSpPr>
            <a:spLocks/>
          </p:cNvSpPr>
          <p:nvPr/>
        </p:nvSpPr>
        <p:spPr>
          <a:xfrm>
            <a:off x="2470134" y="1364795"/>
            <a:ext cx="718811" cy="360000"/>
          </a:xfrm>
          <a:prstGeom prst="rect">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en-US" altLang="zh-CN" sz="1600" kern="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5" name="圆角矩形 44"/>
          <p:cNvSpPr>
            <a:spLocks/>
          </p:cNvSpPr>
          <p:nvPr/>
        </p:nvSpPr>
        <p:spPr>
          <a:xfrm>
            <a:off x="706578" y="1362597"/>
            <a:ext cx="718810" cy="360000"/>
          </a:xfrm>
          <a:prstGeom prst="roundRect">
            <a:avLst>
              <a:gd name="adj" fmla="val 1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b="1" kern="0" dirty="0">
              <a:solidFill>
                <a:srgbClr val="FFFFFF"/>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0" name="圆角矩形 29"/>
          <p:cNvSpPr>
            <a:spLocks/>
          </p:cNvSpPr>
          <p:nvPr/>
        </p:nvSpPr>
        <p:spPr>
          <a:xfrm>
            <a:off x="1315822" y="1375518"/>
            <a:ext cx="1012268" cy="360000"/>
          </a:xfrm>
          <a:prstGeom prst="roundRect">
            <a:avLst>
              <a:gd name="adj" fmla="val 15000"/>
            </a:avLst>
          </a:prstGeom>
          <a:no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latin typeface="Huawei Sans" panose="020C0503030203020204" pitchFamily="34" charset="0"/>
                <a:ea typeface="方正兰亭黑简体" panose="02000000000000000000" pitchFamily="2" charset="-122"/>
                <a:sym typeface="Huawei Sans" panose="020C0503030203020204" pitchFamily="34" charset="0"/>
              </a:rPr>
              <a:t>View name</a:t>
            </a:r>
          </a:p>
        </p:txBody>
      </p:sp>
      <p:sp>
        <p:nvSpPr>
          <p:cNvPr id="31" name="矩形 30"/>
          <p:cNvSpPr>
            <a:spLocks/>
          </p:cNvSpPr>
          <p:nvPr/>
        </p:nvSpPr>
        <p:spPr>
          <a:xfrm>
            <a:off x="3075770" y="1374981"/>
            <a:ext cx="1151251" cy="360000"/>
          </a:xfrm>
          <a:prstGeom prst="rect">
            <a:avLst/>
          </a:prstGeom>
          <a:noFill/>
          <a:ln w="9525"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600" dirty="0">
                <a:solidFill>
                  <a:srgbClr val="1D1D1A"/>
                </a:solidFill>
                <a:latin typeface="Huawei Sans" panose="020C0503030203020204" pitchFamily="34" charset="0"/>
                <a:ea typeface="方正兰亭黑简体" panose="02000000000000000000" pitchFamily="2" charset="-122"/>
                <a:sym typeface="Huawei Sans" panose="020C0503030203020204" pitchFamily="34" charset="0"/>
              </a:rPr>
              <a:t>View prompt</a:t>
            </a:r>
          </a:p>
        </p:txBody>
      </p:sp>
    </p:spTree>
    <p:extLst>
      <p:ext uri="{BB962C8B-B14F-4D97-AF65-F5344CB8AC3E}">
        <p14:creationId xmlns:p14="http://schemas.microsoft.com/office/powerpoint/2010/main" val="25802893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nSpc>
                <a:spcPct val="100000"/>
              </a:lnSpc>
            </a:pPr>
            <a:r>
              <a:rPr lang="en-US" sz="1600" dirty="0">
                <a:latin typeface="Huawei Sans" panose="020C0503030203020204" pitchFamily="34" charset="0"/>
                <a:sym typeface="Huawei Sans" panose="020C0503030203020204" pitchFamily="34" charset="0"/>
              </a:rPr>
              <a:t>The CLI of a device provides basic command editing functions. Common editing functions are as follows:</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Editing a Command (1)</a:t>
            </a:r>
          </a:p>
        </p:txBody>
      </p:sp>
      <p:sp>
        <p:nvSpPr>
          <p:cNvPr id="5" name="圆角矩形 75"/>
          <p:cNvSpPr/>
          <p:nvPr/>
        </p:nvSpPr>
        <p:spPr>
          <a:xfrm>
            <a:off x="468317" y="1588327"/>
            <a:ext cx="11243231" cy="2042626"/>
          </a:xfrm>
          <a:prstGeom prst="roundRect">
            <a:avLst>
              <a:gd name="adj" fmla="val 87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spcAft>
                <a:spcPts val="600"/>
              </a:spcAft>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1. Command editing through function keys</a:t>
            </a:r>
          </a:p>
          <a:p>
            <a:pPr marL="525462" lvl="1" indent="-285750" algn="just" fontAlgn="ctr">
              <a:spcAft>
                <a:spcPts val="600"/>
              </a:spcAft>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Backspace: deletes the character before the cursor and moves the cursor to the left. When the cursor reaches the beginning of the command, an alarm is generated.</a:t>
            </a:r>
          </a:p>
          <a:p>
            <a:pPr marL="525462" lvl="1" indent="-285750" algn="just" fontAlgn="ctr">
              <a:spcAft>
                <a:spcPts val="600"/>
              </a:spcAft>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Left cursor key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or </a:t>
            </a:r>
            <a:r>
              <a:rPr lang="en-US" sz="1400" b="1"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Ctrl+B</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moves the cursor one character to the left. When the cursor reaches the beginning of the command, an alarm is generated.</a:t>
            </a:r>
          </a:p>
          <a:p>
            <a:pPr marL="525462" lvl="1" indent="-285750" algn="just" fontAlgn="ctr">
              <a:spcAft>
                <a:spcPts val="600"/>
              </a:spcAft>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Right cursor key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or </a:t>
            </a:r>
            <a:r>
              <a:rPr lang="en-US" sz="1400" b="1"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Ctrl+F</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moves the cursor one character to the right. When the cursor reaches the end of the command, an alarm is generated.</a:t>
            </a:r>
          </a:p>
          <a:p>
            <a:pPr algn="just" fontAlgn="ctr">
              <a:spcAft>
                <a:spcPts val="600"/>
              </a:spcAft>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2. Incomplete keyword input</a:t>
            </a:r>
          </a:p>
          <a:p>
            <a:pPr marL="525462" lvl="1" indent="-285750" algn="just" fontAlgn="ctr">
              <a:spcAft>
                <a:spcPts val="600"/>
              </a:spcAft>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device allows the input of incomplete keywords. Specifically, if an entered character string can match a unique keyword, you do not need to enter the remaining characters of the keyword.</a:t>
            </a:r>
          </a:p>
          <a:p>
            <a:pPr algn="just" fontAlgn="ctr">
              <a:spcAft>
                <a:spcPts val="600"/>
              </a:spcAft>
            </a:pPr>
            <a:endParaRPr lang="zh-CN" altLang="en-US" sz="12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10" name="文本框 9"/>
          <p:cNvSpPr txBox="1"/>
          <p:nvPr/>
        </p:nvSpPr>
        <p:spPr>
          <a:xfrm>
            <a:off x="2330552" y="4310949"/>
            <a:ext cx="4871055" cy="1993444"/>
          </a:xfrm>
          <a:prstGeom prst="rect">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marL="72000" algn="l" fontAlgn="ctr"/>
            <a:r>
              <a:rPr lang="en-US" sz="1400" dirty="0">
                <a:latin typeface="Huawei Sans" panose="020C0503030203020204" pitchFamily="34" charset="0"/>
                <a:sym typeface="Huawei Sans" panose="020C0503030203020204" pitchFamily="34" charset="0"/>
              </a:rPr>
              <a:t>&lt;Huawei&gt;d cu</a:t>
            </a:r>
          </a:p>
          <a:p>
            <a:pPr marL="72000" algn="l" fontAlgn="ctr"/>
            <a:r>
              <a:rPr lang="en-US" sz="1400" dirty="0">
                <a:latin typeface="Huawei Sans" panose="020C0503030203020204" pitchFamily="34" charset="0"/>
                <a:sym typeface="Huawei Sans" panose="020C0503030203020204" pitchFamily="34" charset="0"/>
              </a:rPr>
              <a:t>&lt;Huawei&gt;di cu</a:t>
            </a:r>
          </a:p>
          <a:p>
            <a:pPr marL="72000" algn="l" fontAlgn="ctr"/>
            <a:r>
              <a:rPr lang="en-US" sz="1400" dirty="0">
                <a:latin typeface="Huawei Sans" panose="020C0503030203020204" pitchFamily="34" charset="0"/>
                <a:sym typeface="Huawei Sans" panose="020C0503030203020204" pitchFamily="34" charset="0"/>
              </a:rPr>
              <a:t>&lt;Huawei&gt;dis cu</a:t>
            </a:r>
          </a:p>
          <a:p>
            <a:pPr marL="72000" algn="l" fontAlgn="ctr"/>
            <a:r>
              <a:rPr lang="en-US" sz="1400" dirty="0">
                <a:latin typeface="Huawei Sans" panose="020C0503030203020204" pitchFamily="34" charset="0"/>
                <a:sym typeface="Huawei Sans" panose="020C0503030203020204" pitchFamily="34" charset="0"/>
              </a:rPr>
              <a:t>&lt;Huawei&gt;d c</a:t>
            </a:r>
          </a:p>
          <a:p>
            <a:pPr marL="72000" algn="l" fontAlgn="ctr"/>
            <a:r>
              <a:rPr lang="en-US" sz="1400" dirty="0">
                <a:latin typeface="Huawei Sans" panose="020C0503030203020204" pitchFamily="34" charset="0"/>
                <a:sym typeface="Huawei Sans" panose="020C0503030203020204" pitchFamily="34" charset="0"/>
              </a:rPr>
              <a:t>        ^</a:t>
            </a:r>
          </a:p>
          <a:p>
            <a:pPr marL="72000" algn="l" fontAlgn="ctr"/>
            <a:r>
              <a:rPr lang="en-US" sz="1400" dirty="0" err="1">
                <a:latin typeface="Huawei Sans" panose="020C0503030203020204" pitchFamily="34" charset="0"/>
                <a:sym typeface="Huawei Sans" panose="020C0503030203020204" pitchFamily="34" charset="0"/>
              </a:rPr>
              <a:t>Error:Ambiguous</a:t>
            </a:r>
            <a:r>
              <a:rPr lang="en-US" sz="1400" dirty="0">
                <a:latin typeface="Huawei Sans" panose="020C0503030203020204" pitchFamily="34" charset="0"/>
                <a:sym typeface="Huawei Sans" panose="020C0503030203020204" pitchFamily="34" charset="0"/>
              </a:rPr>
              <a:t> command found at '^' position.</a:t>
            </a:r>
          </a:p>
          <a:p>
            <a:pPr marL="72000" algn="l" fontAlgn="ctr"/>
            <a:r>
              <a:rPr lang="en-US" sz="1400" dirty="0">
                <a:latin typeface="Huawei Sans" panose="020C0503030203020204" pitchFamily="34" charset="0"/>
                <a:sym typeface="Huawei Sans" panose="020C0503030203020204" pitchFamily="34" charset="0"/>
              </a:rPr>
              <a:t>&lt;Huawei&gt;dis c</a:t>
            </a:r>
          </a:p>
          <a:p>
            <a:pPr marL="72000" algn="l" fontAlgn="ctr"/>
            <a:r>
              <a:rPr lang="en-US" sz="1400" dirty="0">
                <a:latin typeface="Huawei Sans" panose="020C0503030203020204" pitchFamily="34" charset="0"/>
                <a:sym typeface="Huawei Sans" panose="020C0503030203020204" pitchFamily="34" charset="0"/>
              </a:rPr>
              <a:t>            ^</a:t>
            </a:r>
          </a:p>
          <a:p>
            <a:pPr marL="72000" algn="l" fontAlgn="ctr"/>
            <a:r>
              <a:rPr lang="en-US" sz="1400" dirty="0" err="1">
                <a:latin typeface="Huawei Sans" panose="020C0503030203020204" pitchFamily="34" charset="0"/>
                <a:sym typeface="Huawei Sans" panose="020C0503030203020204" pitchFamily="34" charset="0"/>
              </a:rPr>
              <a:t>Error:Ambiguous</a:t>
            </a:r>
            <a:r>
              <a:rPr lang="en-US" sz="1400" dirty="0">
                <a:latin typeface="Huawei Sans" panose="020C0503030203020204" pitchFamily="34" charset="0"/>
                <a:sym typeface="Huawei Sans" panose="020C0503030203020204" pitchFamily="34" charset="0"/>
              </a:rPr>
              <a:t> command found at '^' position.</a:t>
            </a:r>
          </a:p>
        </p:txBody>
      </p:sp>
      <p:sp>
        <p:nvSpPr>
          <p:cNvPr id="11" name="文本框 10"/>
          <p:cNvSpPr txBox="1"/>
          <p:nvPr/>
        </p:nvSpPr>
        <p:spPr>
          <a:xfrm>
            <a:off x="7299367" y="4310949"/>
            <a:ext cx="3547168" cy="1993444"/>
          </a:xfrm>
          <a:prstGeom prst="rect">
            <a:avLst/>
          </a:prstGeom>
          <a:solidFill>
            <a:srgbClr val="FFFFCC"/>
          </a:solidFill>
          <a:ln w="12700" cap="flat" cmpd="sng" algn="ctr">
            <a:solidFill>
              <a:srgbClr val="FFD17D"/>
            </a:solidFill>
            <a:prstDash val="solid"/>
            <a:miter lim="800000"/>
          </a:ln>
          <a:effectLst/>
        </p:spPr>
        <p:txBody>
          <a:bodyPr wrap="square" rtlCol="0" anchor="ctr">
            <a:noAutofit/>
          </a:bodyPr>
          <a:lstStyle>
            <a:defPPr>
              <a:defRPr lang="en-US"/>
            </a:defPPr>
            <a:lvl1pPr defTabSz="914400">
              <a:lnSpc>
                <a:spcPts val="2200"/>
              </a:lnSpc>
              <a:defRPr sz="1400" kern="0">
                <a:latin typeface="Huawei Sans"/>
                <a:ea typeface="方正兰亭黑简体"/>
              </a:defRPr>
            </a:lvl1pPr>
          </a:lstStyle>
          <a:p>
            <a:pPr fontAlgn="ctr"/>
            <a:r>
              <a:rPr lang="en-US" dirty="0">
                <a:latin typeface="Huawei Sans" panose="020C0503030203020204" pitchFamily="34" charset="0"/>
              </a:rPr>
              <a:t>For example, the </a:t>
            </a:r>
            <a:r>
              <a:rPr lang="en-US" b="1" dirty="0">
                <a:latin typeface="Huawei Sans" panose="020C0503030203020204" pitchFamily="34" charset="0"/>
              </a:rPr>
              <a:t>display current-configuration</a:t>
            </a:r>
            <a:r>
              <a:rPr lang="en-US" dirty="0">
                <a:latin typeface="Huawei Sans" panose="020C0503030203020204" pitchFamily="34" charset="0"/>
              </a:rPr>
              <a:t> command is identified when you enter </a:t>
            </a:r>
            <a:r>
              <a:rPr lang="en-US" b="1" dirty="0">
                <a:latin typeface="Huawei Sans" panose="020C0503030203020204" pitchFamily="34" charset="0"/>
              </a:rPr>
              <a:t>d cu</a:t>
            </a:r>
            <a:r>
              <a:rPr lang="en-US" dirty="0">
                <a:latin typeface="Huawei Sans" panose="020C0503030203020204" pitchFamily="34" charset="0"/>
              </a:rPr>
              <a:t>, </a:t>
            </a:r>
            <a:r>
              <a:rPr lang="en-US" b="1" dirty="0">
                <a:latin typeface="Huawei Sans" panose="020C0503030203020204" pitchFamily="34" charset="0"/>
              </a:rPr>
              <a:t>di cu</a:t>
            </a:r>
            <a:r>
              <a:rPr lang="en-US" dirty="0">
                <a:latin typeface="Huawei Sans" panose="020C0503030203020204" pitchFamily="34" charset="0"/>
              </a:rPr>
              <a:t>, or </a:t>
            </a:r>
            <a:r>
              <a:rPr lang="en-US" b="1" dirty="0">
                <a:latin typeface="Huawei Sans" panose="020C0503030203020204" pitchFamily="34" charset="0"/>
              </a:rPr>
              <a:t>dis cu</a:t>
            </a:r>
            <a:r>
              <a:rPr lang="en-US" dirty="0">
                <a:latin typeface="Huawei Sans" panose="020C0503030203020204" pitchFamily="34" charset="0"/>
              </a:rPr>
              <a:t>. However, the command cannot be identified if you enter </a:t>
            </a:r>
            <a:r>
              <a:rPr lang="en-US" b="1" dirty="0">
                <a:latin typeface="Huawei Sans" panose="020C0503030203020204" pitchFamily="34" charset="0"/>
              </a:rPr>
              <a:t>d c</a:t>
            </a:r>
            <a:r>
              <a:rPr lang="en-US" dirty="0">
                <a:latin typeface="Huawei Sans" panose="020C0503030203020204" pitchFamily="34" charset="0"/>
              </a:rPr>
              <a:t> or </a:t>
            </a:r>
            <a:r>
              <a:rPr lang="en-US" b="1" dirty="0">
                <a:latin typeface="Huawei Sans" panose="020C0503030203020204" pitchFamily="34" charset="0"/>
              </a:rPr>
              <a:t>dis c</a:t>
            </a:r>
            <a:r>
              <a:rPr lang="en-US" dirty="0">
                <a:latin typeface="Huawei Sans" panose="020C0503030203020204" pitchFamily="34" charset="0"/>
              </a:rPr>
              <a:t> because the character string </a:t>
            </a:r>
            <a:r>
              <a:rPr lang="en-US" b="1" dirty="0">
                <a:latin typeface="Huawei Sans" panose="020C0503030203020204" pitchFamily="34" charset="0"/>
              </a:rPr>
              <a:t>d c</a:t>
            </a:r>
            <a:r>
              <a:rPr lang="en-US" dirty="0">
                <a:latin typeface="Huawei Sans" panose="020C0503030203020204" pitchFamily="34" charset="0"/>
              </a:rPr>
              <a:t> or </a:t>
            </a:r>
            <a:r>
              <a:rPr lang="en-US" b="1" dirty="0">
                <a:latin typeface="Huawei Sans" panose="020C0503030203020204" pitchFamily="34" charset="0"/>
              </a:rPr>
              <a:t>dis c</a:t>
            </a:r>
            <a:r>
              <a:rPr lang="en-US" dirty="0">
                <a:latin typeface="Huawei Sans" panose="020C0503030203020204" pitchFamily="34" charset="0"/>
              </a:rPr>
              <a:t> matches more than one command.</a:t>
            </a:r>
          </a:p>
        </p:txBody>
      </p:sp>
    </p:spTree>
    <p:extLst>
      <p:ext uri="{BB962C8B-B14F-4D97-AF65-F5344CB8AC3E}">
        <p14:creationId xmlns:p14="http://schemas.microsoft.com/office/powerpoint/2010/main" val="17341350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Editing a Command (2)</a:t>
            </a:r>
          </a:p>
        </p:txBody>
      </p:sp>
      <p:sp>
        <p:nvSpPr>
          <p:cNvPr id="9" name="圆角矩形 75"/>
          <p:cNvSpPr/>
          <p:nvPr/>
        </p:nvSpPr>
        <p:spPr>
          <a:xfrm>
            <a:off x="462292" y="1246200"/>
            <a:ext cx="11267416" cy="5135549"/>
          </a:xfrm>
          <a:prstGeom prst="roundRect">
            <a:avLst>
              <a:gd name="adj" fmla="val 874"/>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algn="just" fontAlgn="ctr">
              <a:lnSpc>
                <a:spcPct val="130000"/>
              </a:lnSpc>
              <a:spcAft>
                <a:spcPts val="600"/>
              </a:spcAft>
            </a:pPr>
            <a:r>
              <a:rPr lang="en-US" sz="16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3. Command editing through the Tab key</a:t>
            </a:r>
          </a:p>
          <a:p>
            <a:pPr marL="534987" lvl="1" indent="-285750" algn="just" fontAlgn="ctr">
              <a:lnSpc>
                <a:spcPct val="130000"/>
              </a:lnSpc>
              <a:spcAft>
                <a:spcPts val="600"/>
              </a:spcAft>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an entered character string matches a unique keyword, the system automatically supplements the keyword after you press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Tab</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If the keyword is complete, it remains unchanged even if you press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Tab</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repeatedly.</a:t>
            </a:r>
          </a:p>
          <a:p>
            <a:pPr marL="523875" indent="-274638" algn="just" fontAlgn="ctr">
              <a:lnSpc>
                <a:spcPts val="2600"/>
              </a:lnSpc>
              <a:spcAft>
                <a:spcPts val="600"/>
              </a:spcAft>
              <a:buFont typeface="Arial" panose="020B0604020202020204" pitchFamily="34" charset="0"/>
              <a:buChar char="•"/>
            </a:pP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23875" indent="-274638" algn="just" fontAlgn="ctr">
              <a:lnSpc>
                <a:spcPts val="2600"/>
              </a:lnSpc>
              <a:spcAft>
                <a:spcPts val="600"/>
              </a:spcAft>
            </a:pP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34987" lvl="1" indent="-285750" algn="just" fontAlgn="ctr">
              <a:lnSpc>
                <a:spcPct val="130000"/>
              </a:lnSpc>
              <a:spcAft>
                <a:spcPts val="600"/>
              </a:spcAft>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an entered character string matches more than one keyword, you can press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Tab</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repeatedly. The system will then circularly display the keywords beginning with the entered character string to help you find the desired keyword.</a:t>
            </a:r>
          </a:p>
          <a:p>
            <a:pPr marL="523875" indent="-274638" algn="just" fontAlgn="ctr">
              <a:lnSpc>
                <a:spcPts val="2600"/>
              </a:lnSpc>
              <a:spcAft>
                <a:spcPts val="600"/>
              </a:spcAft>
              <a:buFont typeface="Arial" panose="020B0604020202020204" pitchFamily="34" charset="0"/>
              <a:buChar char="•"/>
            </a:pP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23875" indent="-274638" algn="just" fontAlgn="ctr">
              <a:lnSpc>
                <a:spcPts val="2600"/>
              </a:lnSpc>
              <a:spcAft>
                <a:spcPts val="600"/>
              </a:spcAft>
              <a:buFont typeface="Arial" panose="020B0604020202020204" pitchFamily="34" charset="0"/>
              <a:buChar char="•"/>
            </a:pPr>
            <a:endParaRPr lang="en-US" altLang="zh-CN" sz="1600" dirty="0" smtClean="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23875" indent="-274638" algn="just" fontAlgn="ctr">
              <a:lnSpc>
                <a:spcPts val="2600"/>
              </a:lnSpc>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534987" lvl="1" indent="-285750" algn="just" fontAlgn="ctr">
              <a:lnSpc>
                <a:spcPct val="130000"/>
              </a:lnSpc>
              <a:spcAft>
                <a:spcPts val="600"/>
              </a:spcAft>
              <a:buSzPct val="50000"/>
              <a:buFont typeface="Wingdings" panose="05000000000000000000" pitchFamily="2" charset="2"/>
              <a:buChar char="p"/>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If an entered character string cannot identify any keyword, the entered string remains unchanged after you press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Tab</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12" name="文本框 11"/>
          <p:cNvSpPr txBox="1"/>
          <p:nvPr/>
        </p:nvSpPr>
        <p:spPr>
          <a:xfrm>
            <a:off x="1102474" y="2336594"/>
            <a:ext cx="10448692" cy="584775"/>
          </a:xfrm>
          <a:prstGeom prst="rect">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algn="ctr">
              <a:defRPr sz="1600" kern="0">
                <a:solidFill>
                  <a:srgbClr val="1D1D1A"/>
                </a:solidFill>
                <a:latin typeface="Huawei Sans" panose="020C0503030203020204" pitchFamily="34" charset="0"/>
                <a:ea typeface="方正兰亭黑简体" panose="02000000000000000000" pitchFamily="2" charset="-122"/>
              </a:defRPr>
            </a:lvl1pPr>
          </a:lstStyle>
          <a:p>
            <a:pPr marL="72000" algn="l" fontAlgn="ctr"/>
            <a:r>
              <a:rPr lang="en-US" dirty="0">
                <a:latin typeface="Huawei Sans" panose="020C0503030203020204" pitchFamily="34" charset="0"/>
              </a:rPr>
              <a:t>[Huawei] info-                            #Press </a:t>
            </a:r>
            <a:r>
              <a:rPr lang="en-US" b="1" dirty="0">
                <a:latin typeface="Huawei Sans" panose="020C0503030203020204" pitchFamily="34" charset="0"/>
              </a:rPr>
              <a:t>Tab</a:t>
            </a:r>
            <a:r>
              <a:rPr lang="en-US" dirty="0">
                <a:latin typeface="Huawei Sans" panose="020C0503030203020204" pitchFamily="34" charset="0"/>
              </a:rPr>
              <a:t>.</a:t>
            </a:r>
          </a:p>
          <a:p>
            <a:pPr marL="72000" algn="l" fontAlgn="ctr"/>
            <a:r>
              <a:rPr lang="en-US" dirty="0">
                <a:latin typeface="Huawei Sans" panose="020C0503030203020204" pitchFamily="34" charset="0"/>
              </a:rPr>
              <a:t>[Huawei] info-center</a:t>
            </a:r>
          </a:p>
        </p:txBody>
      </p:sp>
      <p:sp>
        <p:nvSpPr>
          <p:cNvPr id="13" name="文本框 12"/>
          <p:cNvSpPr txBox="1"/>
          <p:nvPr/>
        </p:nvSpPr>
        <p:spPr>
          <a:xfrm>
            <a:off x="1102474" y="3832557"/>
            <a:ext cx="10448692" cy="1077218"/>
          </a:xfrm>
          <a:prstGeom prst="rect">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72000">
              <a:defRPr sz="1600" kern="0">
                <a:solidFill>
                  <a:srgbClr val="1D1D1A"/>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[Huawei] info-center log             #Press </a:t>
            </a:r>
            <a:r>
              <a:rPr lang="en-US" b="1" dirty="0">
                <a:latin typeface="Huawei Sans" panose="020C0503030203020204" pitchFamily="34" charset="0"/>
              </a:rPr>
              <a:t>Tab</a:t>
            </a:r>
            <a:r>
              <a:rPr lang="en-US" dirty="0">
                <a:latin typeface="Huawei Sans" panose="020C0503030203020204" pitchFamily="34" charset="0"/>
              </a:rPr>
              <a:t>.</a:t>
            </a:r>
          </a:p>
          <a:p>
            <a:pPr fontAlgn="ctr"/>
            <a:r>
              <a:rPr lang="en-US" dirty="0">
                <a:latin typeface="Huawei Sans" panose="020C0503030203020204" pitchFamily="34" charset="0"/>
              </a:rPr>
              <a:t>[Huawei] info-center </a:t>
            </a:r>
            <a:r>
              <a:rPr lang="en-US" dirty="0" err="1">
                <a:latin typeface="Huawei Sans" panose="020C0503030203020204" pitchFamily="34" charset="0"/>
              </a:rPr>
              <a:t>logbuffer</a:t>
            </a:r>
            <a:r>
              <a:rPr lang="en-US" dirty="0">
                <a:latin typeface="Huawei Sans" panose="020C0503030203020204" pitchFamily="34" charset="0"/>
              </a:rPr>
              <a:t>    #Press </a:t>
            </a:r>
            <a:r>
              <a:rPr lang="en-US" b="1" dirty="0">
                <a:latin typeface="Huawei Sans" panose="020C0503030203020204" pitchFamily="34" charset="0"/>
              </a:rPr>
              <a:t>Tab</a:t>
            </a:r>
            <a:r>
              <a:rPr lang="en-US" dirty="0">
                <a:latin typeface="Huawei Sans" panose="020C0503030203020204" pitchFamily="34" charset="0"/>
              </a:rPr>
              <a:t> repeatedly to circularly display all matched keywords.</a:t>
            </a:r>
          </a:p>
          <a:p>
            <a:pPr fontAlgn="ctr"/>
            <a:r>
              <a:rPr lang="en-US" dirty="0">
                <a:latin typeface="Huawei Sans" panose="020C0503030203020204" pitchFamily="34" charset="0"/>
              </a:rPr>
              <a:t>[Huawei] info-center </a:t>
            </a:r>
            <a:r>
              <a:rPr lang="en-US" dirty="0" err="1">
                <a:latin typeface="Huawei Sans" panose="020C0503030203020204" pitchFamily="34" charset="0"/>
              </a:rPr>
              <a:t>logfile</a:t>
            </a:r>
            <a:endParaRPr lang="en-US" dirty="0">
              <a:latin typeface="Huawei Sans" panose="020C0503030203020204" pitchFamily="34" charset="0"/>
            </a:endParaRPr>
          </a:p>
          <a:p>
            <a:pPr fontAlgn="ctr"/>
            <a:r>
              <a:rPr lang="en-US" dirty="0">
                <a:latin typeface="Huawei Sans" panose="020C0503030203020204" pitchFamily="34" charset="0"/>
              </a:rPr>
              <a:t>[Huawei] info-center </a:t>
            </a:r>
            <a:r>
              <a:rPr lang="en-US" dirty="0" err="1">
                <a:latin typeface="Huawei Sans" panose="020C0503030203020204" pitchFamily="34" charset="0"/>
              </a:rPr>
              <a:t>loghost</a:t>
            </a:r>
            <a:endParaRPr lang="en-US" dirty="0">
              <a:latin typeface="Huawei Sans" panose="020C0503030203020204" pitchFamily="34" charset="0"/>
            </a:endParaRPr>
          </a:p>
        </p:txBody>
      </p:sp>
      <p:sp>
        <p:nvSpPr>
          <p:cNvPr id="14" name="文本框 13"/>
          <p:cNvSpPr txBox="1"/>
          <p:nvPr/>
        </p:nvSpPr>
        <p:spPr>
          <a:xfrm>
            <a:off x="1102474" y="5419344"/>
            <a:ext cx="10448692" cy="584775"/>
          </a:xfrm>
          <a:prstGeom prst="rect">
            <a:avLst/>
          </a:prstGeom>
          <a:solidFill>
            <a:srgbClr val="F4FBFE"/>
          </a:solidFill>
          <a:ln w="9525"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defRPr lang="en-US"/>
            </a:defPPr>
            <a:lvl1pPr marL="72000">
              <a:defRPr sz="1600" kern="0">
                <a:solidFill>
                  <a:srgbClr val="1D1D1A"/>
                </a:solidFill>
                <a:latin typeface="Huawei Sans" panose="020C0503030203020204" pitchFamily="34" charset="0"/>
                <a:ea typeface="方正兰亭黑简体" panose="02000000000000000000" pitchFamily="2" charset="-122"/>
              </a:defRPr>
            </a:lvl1pPr>
          </a:lstStyle>
          <a:p>
            <a:pPr fontAlgn="ctr"/>
            <a:r>
              <a:rPr lang="en-US" dirty="0">
                <a:latin typeface="Huawei Sans" panose="020C0503030203020204" pitchFamily="34" charset="0"/>
              </a:rPr>
              <a:t>[Huawei] info-center </a:t>
            </a:r>
            <a:r>
              <a:rPr lang="en-US" dirty="0" err="1">
                <a:latin typeface="Huawei Sans" panose="020C0503030203020204" pitchFamily="34" charset="0"/>
              </a:rPr>
              <a:t>loglog</a:t>
            </a:r>
            <a:r>
              <a:rPr lang="en-US" dirty="0">
                <a:latin typeface="Huawei Sans" panose="020C0503030203020204" pitchFamily="34" charset="0"/>
              </a:rPr>
              <a:t>        #Enter an incorrect keyword and press </a:t>
            </a:r>
            <a:r>
              <a:rPr lang="en-US" b="1" dirty="0">
                <a:latin typeface="Huawei Sans" panose="020C0503030203020204" pitchFamily="34" charset="0"/>
              </a:rPr>
              <a:t>Tab</a:t>
            </a:r>
            <a:r>
              <a:rPr lang="en-US" dirty="0">
                <a:latin typeface="Huawei Sans" panose="020C0503030203020204" pitchFamily="34" charset="0"/>
              </a:rPr>
              <a:t>.</a:t>
            </a:r>
          </a:p>
          <a:p>
            <a:pPr fontAlgn="ctr"/>
            <a:r>
              <a:rPr lang="en-US" dirty="0">
                <a:latin typeface="Huawei Sans" panose="020C0503030203020204" pitchFamily="34" charset="0"/>
              </a:rPr>
              <a:t>[Huawei] info-center </a:t>
            </a:r>
            <a:r>
              <a:rPr lang="en-US" dirty="0" err="1">
                <a:latin typeface="Huawei Sans" panose="020C0503030203020204" pitchFamily="34" charset="0"/>
              </a:rPr>
              <a:t>loglog</a:t>
            </a:r>
            <a:endParaRPr lang="en-US" dirty="0">
              <a:latin typeface="Huawei Sans" panose="020C0503030203020204" pitchFamily="34" charset="0"/>
            </a:endParaRPr>
          </a:p>
        </p:txBody>
      </p:sp>
    </p:spTree>
    <p:extLst>
      <p:ext uri="{BB962C8B-B14F-4D97-AF65-F5344CB8AC3E}">
        <p14:creationId xmlns:p14="http://schemas.microsoft.com/office/powerpoint/2010/main" val="55170597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pPr>
              <a:lnSpc>
                <a:spcPct val="10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You can use command line online help to obtain real-time help without memorizing a large number of complex commands.</a:t>
            </a:r>
          </a:p>
          <a:p>
            <a:pPr>
              <a:lnSpc>
                <a:spcPct val="100000"/>
              </a:lnSpc>
            </a:pPr>
            <a:r>
              <a:rPr lang="en-US" sz="1600" dirty="0" smtClean="0">
                <a:latin typeface="Huawei Sans" panose="020C0503030203020204" pitchFamily="34" charset="0"/>
                <a:ea typeface="方正兰亭黑简体" panose="02000000000000000000" pitchFamily="2" charset="-122"/>
                <a:sym typeface="Huawei Sans" panose="020C0503030203020204" pitchFamily="34" charset="0"/>
              </a:rPr>
              <a:t>The online help can be classified into full help and partial help. To obtain the online help, enter a question mark (?) when using a command. </a:t>
            </a:r>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Using Command Line Online Help</a:t>
            </a:r>
            <a:endParaRPr 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圆角矩形 75"/>
          <p:cNvSpPr/>
          <p:nvPr/>
        </p:nvSpPr>
        <p:spPr>
          <a:xfrm>
            <a:off x="502682" y="2442072"/>
            <a:ext cx="5556806" cy="33545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Full Help</a:t>
            </a:r>
          </a:p>
        </p:txBody>
      </p:sp>
      <p:sp>
        <p:nvSpPr>
          <p:cNvPr id="5" name="圆角矩形 75"/>
          <p:cNvSpPr/>
          <p:nvPr/>
        </p:nvSpPr>
        <p:spPr>
          <a:xfrm>
            <a:off x="502682" y="2811432"/>
            <a:ext cx="5556806" cy="3493833"/>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obtain full help, press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after a view displayed. The system will then display all commands in the view and their descriptions.</a:t>
            </a:r>
          </a:p>
          <a:p>
            <a:pPr marL="177800" indent="-177800" fontAlgn="ctr">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6" name="圆角矩形 75"/>
          <p:cNvSpPr/>
          <p:nvPr/>
        </p:nvSpPr>
        <p:spPr>
          <a:xfrm>
            <a:off x="6187694" y="2439005"/>
            <a:ext cx="5556806" cy="33545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Partial Help</a:t>
            </a:r>
          </a:p>
        </p:txBody>
      </p:sp>
      <p:sp>
        <p:nvSpPr>
          <p:cNvPr id="7" name="圆角矩形 75"/>
          <p:cNvSpPr/>
          <p:nvPr/>
        </p:nvSpPr>
        <p:spPr>
          <a:xfrm>
            <a:off x="6187694" y="2808365"/>
            <a:ext cx="5556806" cy="3496899"/>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To obtain partial help, press </a:t>
            </a: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after you enter the start character or character string of a command. The system will then display all the commands that start with this character or character string.</a:t>
            </a:r>
          </a:p>
          <a:p>
            <a:pPr marL="177800" indent="-177800" fontAlgn="ctr">
              <a:spcAft>
                <a:spcPts val="600"/>
              </a:spcAft>
              <a:buFont typeface="Arial" panose="020B0604020202020204" pitchFamily="34" charset="0"/>
              <a:buChar char="•"/>
            </a:pPr>
            <a:endParaRPr lang="en-US" altLang="zh-CN"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647762" y="3600470"/>
            <a:ext cx="5266645" cy="2646878"/>
          </a:xfrm>
          <a:prstGeom prst="rect">
            <a:avLst/>
          </a:prstGeom>
          <a:solidFill>
            <a:srgbClr val="F4FBFE"/>
          </a:solidFill>
          <a:ln>
            <a:solidFill>
              <a:srgbClr val="99DFF9"/>
            </a:solidFill>
          </a:ln>
        </p:spPr>
        <p:txBody>
          <a:bodyPr wrap="square" rtlCol="0">
            <a:noAutofit/>
          </a:bodyPr>
          <a:lstStyle/>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 ?</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User view commands:</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arp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-ping       ARP-ping</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autosave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&lt;Group&gt;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autosave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group</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backup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Backup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information</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cd             Change current directory</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clear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Clear</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clock          Specify the system clock</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a:t>
            </a:r>
          </a:p>
        </p:txBody>
      </p:sp>
      <p:sp>
        <p:nvSpPr>
          <p:cNvPr id="9" name="文本框 8"/>
          <p:cNvSpPr txBox="1"/>
          <p:nvPr/>
        </p:nvSpPr>
        <p:spPr>
          <a:xfrm>
            <a:off x="6332774" y="3982336"/>
            <a:ext cx="5266645" cy="1769715"/>
          </a:xfrm>
          <a:prstGeom prst="rect">
            <a:avLst/>
          </a:prstGeom>
          <a:solidFill>
            <a:srgbClr val="F4FBFE"/>
          </a:solidFill>
          <a:ln>
            <a:solidFill>
              <a:srgbClr val="99DFF9"/>
            </a:solidFill>
          </a:ln>
        </p:spPr>
        <p:txBody>
          <a:bodyPr wrap="square" rtlCol="0">
            <a:noAutofit/>
          </a:bodyPr>
          <a:lstStyle/>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 d?</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debugging  &lt;Group&gt; debugging command group</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delete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Delete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 file</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dialer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Dialer</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dir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List files on a filesystem</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  display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Display</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information </a:t>
            </a:r>
          </a:p>
        </p:txBody>
      </p:sp>
    </p:spTree>
    <p:extLst>
      <p:ext uri="{BB962C8B-B14F-4D97-AF65-F5344CB8AC3E}">
        <p14:creationId xmlns:p14="http://schemas.microsoft.com/office/powerpoint/2010/main" val="129528043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600" dirty="0">
                <a:latin typeface="Huawei Sans" panose="020C0503030203020204" pitchFamily="34" charset="0"/>
                <a:ea typeface="方正兰亭黑简体" panose="02000000000000000000" pitchFamily="2" charset="-122"/>
                <a:sym typeface="Huawei Sans" panose="020C0503030203020204" pitchFamily="34" charset="0"/>
              </a:rPr>
              <a:t>If a command passes the syntax check, the system executes it. Otherwise, the system reports an error message.</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Interpreting Command Line Error Messages</a:t>
            </a:r>
          </a:p>
        </p:txBody>
      </p:sp>
      <p:grpSp>
        <p:nvGrpSpPr>
          <p:cNvPr id="7" name="组合 6"/>
          <p:cNvGrpSpPr/>
          <p:nvPr/>
        </p:nvGrpSpPr>
        <p:grpSpPr>
          <a:xfrm>
            <a:off x="1175028" y="1886154"/>
            <a:ext cx="9470111" cy="4185762"/>
            <a:chOff x="757933" y="2444511"/>
            <a:chExt cx="9470111" cy="4185762"/>
          </a:xfrm>
        </p:grpSpPr>
        <p:sp>
          <p:nvSpPr>
            <p:cNvPr id="4" name="矩形 3"/>
            <p:cNvSpPr/>
            <p:nvPr/>
          </p:nvSpPr>
          <p:spPr>
            <a:xfrm>
              <a:off x="760759" y="2444512"/>
              <a:ext cx="9458408" cy="4185761"/>
            </a:xfrm>
            <a:prstGeom prst="rect">
              <a:avLst/>
            </a:prstGeom>
            <a:solidFill>
              <a:srgbClr val="F4FBFE"/>
            </a:solidFill>
            <a:ln>
              <a:solidFill>
                <a:srgbClr val="99DFF9"/>
              </a:solidFill>
            </a:ln>
            <a:effectLst/>
          </p:spPr>
          <p:txBody>
            <a:bodyPr wrap="square">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sysname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Error:Incomplete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command found at ‘^’ position.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 supplement needs to be made at the position pointed by the arrow.</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 router if 1.1.1.1</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Error: Unrecognized command found at ‘^’ position.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#An identification failure occurs at the position pointed by the arrow. Check whether the command is correct.</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 a</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Error: Ambiguous command found at '^' position.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#More than one command matches the keyword at the position pointed by the arrow. In this example, it indicates that there are multiple keywords starting with </a:t>
              </a:r>
              <a:r>
                <a:rPr lang="en-US" sz="1400" b="1"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endParaRPr lang="en-US" altLang="zh-CN" sz="14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[Huawei-GigabitEthernet0/0/0]</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ospf</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cost 800000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#The parameter value at the position pointed by the arrow is invalid.</a:t>
              </a:r>
            </a:p>
            <a:p>
              <a:pPr fontAlgn="ctr"/>
              <a:r>
                <a:rPr lang="en-US" sz="1400" dirty="0">
                  <a:solidFill>
                    <a:srgbClr val="C00000"/>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a:solidFill>
                    <a:srgbClr val="EC7061"/>
                  </a:solidFill>
                  <a:latin typeface="Huawei Sans" panose="020C0503030203020204" pitchFamily="34" charset="0"/>
                  <a:ea typeface="方正兰亭黑简体" panose="02000000000000000000" pitchFamily="2" charset="-122"/>
                  <a:sym typeface="Huawei Sans" panose="020C0503030203020204" pitchFamily="34" charset="0"/>
                </a:rPr>
                <a: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Error: Wrong parameter found at '^' position.</a:t>
              </a:r>
            </a:p>
          </p:txBody>
        </p:sp>
        <p:sp>
          <p:nvSpPr>
            <p:cNvPr id="6" name="圆角矩形 75"/>
            <p:cNvSpPr/>
            <p:nvPr/>
          </p:nvSpPr>
          <p:spPr>
            <a:xfrm>
              <a:off x="757933" y="2444511"/>
              <a:ext cx="9470111" cy="4185762"/>
            </a:xfrm>
            <a:prstGeom prst="roundRect">
              <a:avLst>
                <a:gd name="adj" fmla="val 874"/>
              </a:avLst>
            </a:prstGeom>
            <a:no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lnSpc>
                  <a:spcPts val="2600"/>
                </a:lnSpc>
                <a:spcAft>
                  <a:spcPts val="600"/>
                </a:spcAft>
                <a:buFont typeface="Arial" panose="020B0604020202020204" pitchFamily="34" charset="0"/>
                <a:buChar char="•"/>
              </a:pPr>
              <a:endParaRPr lang="zh-CN" alt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a:p>
              <a:pPr marL="177800" indent="-177800" algn="just" fontAlgn="ctr">
                <a:lnSpc>
                  <a:spcPts val="2600"/>
                </a:lnSpc>
                <a:spcAft>
                  <a:spcPts val="600"/>
                </a:spcAft>
                <a:buFont typeface="Arial" panose="020B0604020202020204" pitchFamily="34" charset="0"/>
                <a:buChar char="•"/>
              </a:pPr>
              <a:endParaRPr lang="en-US" altLang="zh-CN"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endParaRPr>
            </a:p>
          </p:txBody>
        </p:sp>
      </p:grpSp>
    </p:spTree>
    <p:extLst>
      <p:ext uri="{BB962C8B-B14F-4D97-AF65-F5344CB8AC3E}">
        <p14:creationId xmlns:p14="http://schemas.microsoft.com/office/powerpoint/2010/main" val="349633700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800" dirty="0">
                <a:latin typeface="Huawei Sans" panose="020C0503030203020204" pitchFamily="34" charset="0"/>
                <a:ea typeface="方正兰亭黑简体" panose="02000000000000000000" pitchFamily="2" charset="-122"/>
                <a:sym typeface="Huawei Sans" panose="020C0503030203020204" pitchFamily="34" charset="0"/>
              </a:rPr>
              <a:t>If a command begins with the keyword </a:t>
            </a: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undo</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it is an undo command. An undo command is generally used to restore a default configuration, disable a function, or delete a configuration. For example:</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Using Undo Command Lines</a:t>
            </a:r>
          </a:p>
        </p:txBody>
      </p:sp>
      <p:sp>
        <p:nvSpPr>
          <p:cNvPr id="6" name="文本框 5"/>
          <p:cNvSpPr txBox="1"/>
          <p:nvPr/>
        </p:nvSpPr>
        <p:spPr>
          <a:xfrm>
            <a:off x="1159170" y="2571447"/>
            <a:ext cx="7541641" cy="1061829"/>
          </a:xfrm>
          <a:prstGeom prst="rect">
            <a:avLst/>
          </a:prstGeom>
          <a:solidFill>
            <a:srgbClr val="F4FBFE"/>
          </a:solidFill>
          <a:ln>
            <a:solidFill>
              <a:srgbClr val="99DFF9"/>
            </a:solidFill>
          </a:ln>
        </p:spPr>
        <p:txBody>
          <a:bodyPr wrap="square" rtlCol="0">
            <a:noAutofit/>
          </a:bodyPr>
          <a:lstStyle/>
          <a:p>
            <a:pPr algn="just"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&lt;Huawei&gt; system-view</a:t>
            </a:r>
          </a:p>
          <a:p>
            <a:pPr algn="just"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[Huawei]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sysname</a:t>
            </a:r>
            <a:r>
              <a:rPr lang="en-US" sz="1200" dirty="0">
                <a:latin typeface="Huawei Sans" panose="020C0503030203020204" pitchFamily="34" charset="0"/>
                <a:ea typeface="方正兰亭黑简体" panose="02000000000000000000" pitchFamily="2" charset="-122"/>
                <a:sym typeface="Huawei Sans" panose="020C0503030203020204" pitchFamily="34" charset="0"/>
              </a:rPr>
              <a:t> Server</a:t>
            </a:r>
          </a:p>
          <a:p>
            <a:pPr algn="just"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[Server] undo </a:t>
            </a:r>
            <a:r>
              <a:rPr lang="en-US" sz="1200" dirty="0" err="1">
                <a:latin typeface="Huawei Sans" panose="020C0503030203020204" pitchFamily="34" charset="0"/>
                <a:ea typeface="方正兰亭黑简体" panose="02000000000000000000" pitchFamily="2" charset="-122"/>
                <a:sym typeface="Huawei Sans" panose="020C0503030203020204" pitchFamily="34" charset="0"/>
              </a:rPr>
              <a:t>sysname</a:t>
            </a:r>
            <a:endParaRPr lang="en-US" sz="1200" dirty="0">
              <a:latin typeface="Huawei Sans" panose="020C0503030203020204" pitchFamily="34" charset="0"/>
              <a:ea typeface="方正兰亭黑简体" panose="02000000000000000000" pitchFamily="2" charset="-122"/>
              <a:sym typeface="Huawei Sans" panose="020C0503030203020204" pitchFamily="34" charset="0"/>
            </a:endParaRPr>
          </a:p>
          <a:p>
            <a:pPr algn="just"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[Huawei]</a:t>
            </a:r>
          </a:p>
        </p:txBody>
      </p:sp>
      <p:sp>
        <p:nvSpPr>
          <p:cNvPr id="10" name="文本框 9"/>
          <p:cNvSpPr txBox="1"/>
          <p:nvPr/>
        </p:nvSpPr>
        <p:spPr>
          <a:xfrm>
            <a:off x="1159170" y="5363429"/>
            <a:ext cx="7541641" cy="800219"/>
          </a:xfrm>
          <a:prstGeom prst="rect">
            <a:avLst/>
          </a:prstGeom>
          <a:solidFill>
            <a:srgbClr val="F4FBFE"/>
          </a:solidFill>
          <a:ln>
            <a:solidFill>
              <a:srgbClr val="99DFF9"/>
            </a:solidFill>
          </a:ln>
        </p:spPr>
        <p:txBody>
          <a:bodyPr wrap="square" rtlCol="0">
            <a:noAutofit/>
          </a:bodyPr>
          <a:lstStyle/>
          <a:p>
            <a:pPr algn="just" fontAlgn="ctr">
              <a:spcAft>
                <a:spcPts val="60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[Huawei]interface g0/0/1</a:t>
            </a:r>
          </a:p>
          <a:p>
            <a:pPr algn="just" fontAlgn="ctr">
              <a:spcAft>
                <a:spcPts val="60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[Huawei-GigabitEthernet0/0/1]ip address 192.168.1.1 24</a:t>
            </a:r>
          </a:p>
          <a:p>
            <a:pPr algn="just" fontAlgn="ctr">
              <a:spcAft>
                <a:spcPts val="600"/>
              </a:spcAft>
            </a:pPr>
            <a:r>
              <a:rPr lang="en-US" sz="1200">
                <a:latin typeface="Huawei Sans" panose="020C0503030203020204" pitchFamily="34" charset="0"/>
                <a:ea typeface="方正兰亭黑简体" panose="02000000000000000000" pitchFamily="2" charset="-122"/>
                <a:sym typeface="Huawei Sans" panose="020C0503030203020204" pitchFamily="34" charset="0"/>
              </a:rPr>
              <a:t>[Huawei-GigabitEthernet0/0/1]undo ip address</a:t>
            </a:r>
          </a:p>
        </p:txBody>
      </p:sp>
      <p:sp>
        <p:nvSpPr>
          <p:cNvPr id="18" name="文本框 17"/>
          <p:cNvSpPr txBox="1"/>
          <p:nvPr/>
        </p:nvSpPr>
        <p:spPr>
          <a:xfrm>
            <a:off x="1159170" y="4099514"/>
            <a:ext cx="7541641" cy="800219"/>
          </a:xfrm>
          <a:prstGeom prst="rect">
            <a:avLst/>
          </a:prstGeom>
          <a:solidFill>
            <a:srgbClr val="F4FBFE"/>
          </a:solidFill>
          <a:ln>
            <a:solidFill>
              <a:srgbClr val="99DFF9"/>
            </a:solidFill>
          </a:ln>
        </p:spPr>
        <p:txBody>
          <a:bodyPr wrap="square" rtlCol="0">
            <a:noAutofit/>
          </a:bodyPr>
          <a:lstStyle/>
          <a:p>
            <a:pPr algn="just"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&lt;Huawei&gt; system-view</a:t>
            </a:r>
          </a:p>
          <a:p>
            <a:pPr algn="just"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[Huawei] ftp server enable </a:t>
            </a:r>
          </a:p>
          <a:p>
            <a:pPr algn="just" fontAlgn="ctr">
              <a:spcAft>
                <a:spcPts val="600"/>
              </a:spcAft>
            </a:pPr>
            <a:r>
              <a:rPr lang="en-US" sz="1200" dirty="0">
                <a:latin typeface="Huawei Sans" panose="020C0503030203020204" pitchFamily="34" charset="0"/>
                <a:ea typeface="方正兰亭黑简体" panose="02000000000000000000" pitchFamily="2" charset="-122"/>
                <a:sym typeface="Huawei Sans" panose="020C0503030203020204" pitchFamily="34" charset="0"/>
              </a:rPr>
              <a:t>[Huawei] undo ftp server</a:t>
            </a:r>
          </a:p>
        </p:txBody>
      </p:sp>
      <p:sp>
        <p:nvSpPr>
          <p:cNvPr id="4" name="文本框 3"/>
          <p:cNvSpPr txBox="1"/>
          <p:nvPr/>
        </p:nvSpPr>
        <p:spPr>
          <a:xfrm>
            <a:off x="755937" y="2212580"/>
            <a:ext cx="8379183" cy="358867"/>
          </a:xfrm>
          <a:prstGeom prst="rect">
            <a:avLst/>
          </a:prstGeom>
          <a:noFill/>
        </p:spPr>
        <p:txBody>
          <a:bodyPr wrap="square" rtlCol="0">
            <a:noAutofit/>
          </a:bodyPr>
          <a:lstStyle/>
          <a:p>
            <a:pPr marL="285750" indent="-285750" fontAlgn="ctr">
              <a:buFont typeface="Huawei Sans" panose="020C0503030203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Run an undo command to restore a default configuration.</a:t>
            </a:r>
          </a:p>
        </p:txBody>
      </p:sp>
      <p:sp>
        <p:nvSpPr>
          <p:cNvPr id="11" name="文本框 10"/>
          <p:cNvSpPr txBox="1"/>
          <p:nvPr/>
        </p:nvSpPr>
        <p:spPr>
          <a:xfrm>
            <a:off x="755938" y="3727703"/>
            <a:ext cx="5631366" cy="369332"/>
          </a:xfrm>
          <a:prstGeom prst="rect">
            <a:avLst/>
          </a:prstGeom>
          <a:noFill/>
        </p:spPr>
        <p:txBody>
          <a:bodyPr wrap="square" rtlCol="0">
            <a:noAutofit/>
          </a:bodyPr>
          <a:lstStyle/>
          <a:p>
            <a:pPr marL="285750" indent="-285750" fontAlgn="ctr">
              <a:buFont typeface="Huawei Sans" panose="020C0503030203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Run an undo command disable a function.</a:t>
            </a:r>
          </a:p>
        </p:txBody>
      </p:sp>
      <p:sp>
        <p:nvSpPr>
          <p:cNvPr id="12" name="文本框 11"/>
          <p:cNvSpPr txBox="1"/>
          <p:nvPr/>
        </p:nvSpPr>
        <p:spPr>
          <a:xfrm>
            <a:off x="755938" y="4969118"/>
            <a:ext cx="5631366" cy="369332"/>
          </a:xfrm>
          <a:prstGeom prst="rect">
            <a:avLst/>
          </a:prstGeom>
          <a:noFill/>
        </p:spPr>
        <p:txBody>
          <a:bodyPr wrap="square" rtlCol="0">
            <a:noAutofit/>
          </a:bodyPr>
          <a:lstStyle/>
          <a:p>
            <a:pPr marL="285750" indent="-285750" fontAlgn="ctr">
              <a:buFont typeface="Huawei Sans" panose="020C0503030203020204" pitchFamily="34" charset="0"/>
              <a:buChar char="▫"/>
            </a:pPr>
            <a:r>
              <a:rPr lang="en-US" dirty="0">
                <a:latin typeface="Huawei Sans" panose="020C0503030203020204" pitchFamily="34" charset="0"/>
                <a:ea typeface="方正兰亭黑简体" panose="02000000000000000000" pitchFamily="2" charset="-122"/>
                <a:sym typeface="Huawei Sans" panose="020C0503030203020204" pitchFamily="34" charset="0"/>
              </a:rPr>
              <a:t>Run an undo command to delete a configuration.</a:t>
            </a:r>
          </a:p>
        </p:txBody>
      </p:sp>
    </p:spTree>
    <p:extLst>
      <p:ext uri="{BB962C8B-B14F-4D97-AF65-F5344CB8AC3E}">
        <p14:creationId xmlns:p14="http://schemas.microsoft.com/office/powerpoint/2010/main" val="410522285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800" dirty="0">
                <a:latin typeface="Huawei Sans" panose="020C0503030203020204" pitchFamily="34" charset="0"/>
                <a:ea typeface="方正兰亭黑简体" panose="02000000000000000000" pitchFamily="2" charset="-122"/>
                <a:sym typeface="Huawei Sans" panose="020C0503030203020204" pitchFamily="34" charset="0"/>
              </a:rPr>
              <a:t>A device provides command shortcut keys to speed up and simplify command input.</a:t>
            </a:r>
          </a:p>
          <a:p>
            <a:r>
              <a:rPr lang="en-US" sz="1800" dirty="0">
                <a:latin typeface="Huawei Sans" panose="020C0503030203020204" pitchFamily="34" charset="0"/>
                <a:ea typeface="方正兰亭黑简体" panose="02000000000000000000" pitchFamily="2" charset="-122"/>
                <a:sym typeface="Huawei Sans" panose="020C0503030203020204" pitchFamily="34" charset="0"/>
              </a:rPr>
              <a:t>Command shortcut keys are classified into user-defined shortcut keys and system shortcut keys.</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Using Command Line Shortcut Keys</a:t>
            </a:r>
          </a:p>
        </p:txBody>
      </p:sp>
      <p:sp>
        <p:nvSpPr>
          <p:cNvPr id="4" name="圆角矩形 75"/>
          <p:cNvSpPr/>
          <p:nvPr/>
        </p:nvSpPr>
        <p:spPr>
          <a:xfrm>
            <a:off x="6639698" y="2372249"/>
            <a:ext cx="4782240" cy="33545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System Shortcut Keys</a:t>
            </a:r>
          </a:p>
        </p:txBody>
      </p:sp>
      <p:sp>
        <p:nvSpPr>
          <p:cNvPr id="5" name="圆角矩形 75"/>
          <p:cNvSpPr/>
          <p:nvPr/>
        </p:nvSpPr>
        <p:spPr>
          <a:xfrm>
            <a:off x="6639698" y="2803754"/>
            <a:ext cx="4782240" cy="34364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spcAft>
                <a:spcPts val="600"/>
              </a:spcAft>
              <a:buFont typeface="Arial" panose="020B0604020202020204" pitchFamily="34" charset="0"/>
              <a:buChar char="•"/>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CTRL_A</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moves the cursor to the beginning of the current line.</a:t>
            </a:r>
          </a:p>
          <a:p>
            <a:pPr marL="177800" indent="-177800" algn="just" fontAlgn="ctr">
              <a:spcAft>
                <a:spcPts val="600"/>
              </a:spcAft>
              <a:buFont typeface="Arial" panose="020B0604020202020204" pitchFamily="34" charset="0"/>
              <a:buChar char="•"/>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CTRL_B</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moves the cursor one character to the left.</a:t>
            </a:r>
          </a:p>
          <a:p>
            <a:pPr marL="177800" indent="-177800" algn="just" fontAlgn="ctr">
              <a:spcAft>
                <a:spcPts val="600"/>
              </a:spcAft>
              <a:buFont typeface="Arial" panose="020B0604020202020204" pitchFamily="34" charset="0"/>
              <a:buChar char="•"/>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CTRL_C</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stops the running of the current command.</a:t>
            </a:r>
          </a:p>
          <a:p>
            <a:pPr marL="177800" indent="-177800" algn="just" fontAlgn="ctr">
              <a:spcAft>
                <a:spcPts val="600"/>
              </a:spcAft>
              <a:buFont typeface="Arial" panose="020B0604020202020204" pitchFamily="34" charset="0"/>
              <a:buChar char="•"/>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CTRL_E</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moves the cursor to the end of the current line.</a:t>
            </a:r>
          </a:p>
          <a:p>
            <a:pPr marL="177800" indent="-177800" algn="just" fontAlgn="ctr">
              <a:spcAft>
                <a:spcPts val="600"/>
              </a:spcAft>
              <a:buFont typeface="Arial" panose="020B0604020202020204" pitchFamily="34" charset="0"/>
              <a:buChar char="•"/>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CTRL_X</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deletes all characters on the left of the cursor.</a:t>
            </a:r>
          </a:p>
          <a:p>
            <a:pPr marL="177800" indent="-177800" algn="just" fontAlgn="ctr">
              <a:spcAft>
                <a:spcPts val="600"/>
              </a:spcAft>
              <a:buFont typeface="Arial" panose="020B0604020202020204" pitchFamily="34" charset="0"/>
              <a:buChar char="•"/>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CTRL_Y</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deletes the character at the cursor and all characters on the right of the cursor.</a:t>
            </a:r>
          </a:p>
          <a:p>
            <a:pPr marL="177800" indent="-177800" algn="just" fontAlgn="ctr">
              <a:spcAft>
                <a:spcPts val="600"/>
              </a:spcAft>
              <a:buFont typeface="Arial" panose="020B0604020202020204" pitchFamily="34" charset="0"/>
              <a:buChar char="•"/>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CTRL_Z</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returns to the user view.</a:t>
            </a:r>
          </a:p>
          <a:p>
            <a:pPr marL="177800" indent="-177800" algn="just" fontAlgn="ctr">
              <a:spcAft>
                <a:spcPts val="600"/>
              </a:spcAft>
              <a:buFont typeface="Arial" panose="020B0604020202020204" pitchFamily="34" charset="0"/>
              <a:buChar char="•"/>
            </a:pPr>
            <a:r>
              <a:rPr lang="en-US" sz="14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terminates the current connection or switches to another connection.</a:t>
            </a:r>
          </a:p>
        </p:txBody>
      </p:sp>
      <p:sp>
        <p:nvSpPr>
          <p:cNvPr id="6" name="圆角矩形 75"/>
          <p:cNvSpPr/>
          <p:nvPr/>
        </p:nvSpPr>
        <p:spPr>
          <a:xfrm>
            <a:off x="843332" y="2372249"/>
            <a:ext cx="4782240" cy="33545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User-defined Shortcut Keys</a:t>
            </a:r>
          </a:p>
        </p:txBody>
      </p:sp>
      <p:sp>
        <p:nvSpPr>
          <p:cNvPr id="7" name="圆角矩形 75"/>
          <p:cNvSpPr/>
          <p:nvPr/>
        </p:nvSpPr>
        <p:spPr>
          <a:xfrm>
            <a:off x="843332" y="2803754"/>
            <a:ext cx="4782240" cy="3436410"/>
          </a:xfrm>
          <a:prstGeom prst="roundRect">
            <a:avLst>
              <a:gd name="adj" fmla="val 874"/>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72000" tIns="36000" rIns="72000" bIns="36000" rtlCol="0" anchor="t" anchorCtr="0">
            <a:noAutofit/>
          </a:bodyPr>
          <a:lstStyle/>
          <a:p>
            <a:pPr marL="177800" indent="-177800" algn="just"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There are four user-defined shortcut keys: </a:t>
            </a:r>
            <a:r>
              <a:rPr lang="en-US" sz="1400" b="1"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Ctrl+G</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Ctrl+L</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t>
            </a:r>
            <a:r>
              <a:rPr lang="en-US" sz="1400" b="1"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Ctrl+O</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and </a:t>
            </a:r>
            <a:r>
              <a:rPr lang="en-US" sz="1400" b="1"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Ctrl+U</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t>
            </a:r>
          </a:p>
          <a:p>
            <a:pPr marL="177800" indent="-177800" algn="just" fontAlgn="ctr">
              <a:spcAft>
                <a:spcPts val="600"/>
              </a:spcAft>
              <a:buFont typeface="Arial" panose="020B0604020202020204" pitchFamily="34" charset="0"/>
              <a:buChar char="•"/>
            </a:pP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You can associate a user-defined shortcut key with any command. After you press a shortcut key, the system will automatically run the command associated with the shortcut key.</a:t>
            </a:r>
          </a:p>
        </p:txBody>
      </p:sp>
      <p:sp>
        <p:nvSpPr>
          <p:cNvPr id="8" name="文本框 7"/>
          <p:cNvSpPr txBox="1"/>
          <p:nvPr/>
        </p:nvSpPr>
        <p:spPr>
          <a:xfrm>
            <a:off x="1004094" y="4813780"/>
            <a:ext cx="4420313" cy="691014"/>
          </a:xfrm>
          <a:prstGeom prst="rect">
            <a:avLst/>
          </a:prstGeom>
          <a:solidFill>
            <a:srgbClr val="F4FBFE"/>
          </a:solidFill>
          <a:ln>
            <a:solidFill>
              <a:srgbClr val="99DFF9"/>
            </a:solidFill>
          </a:ln>
        </p:spPr>
        <p:txBody>
          <a:bodyPr wrap="square" rtlCol="0">
            <a:noAutofit/>
          </a:bodyPr>
          <a:lstStyle/>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 system-view</a:t>
            </a:r>
          </a:p>
          <a:p>
            <a:pPr algn="just" fontAlgn="ctr">
              <a:spcAft>
                <a:spcPts val="600"/>
              </a:spcAft>
            </a:pPr>
            <a:r>
              <a:rPr lang="en-US" sz="1400" dirty="0">
                <a:latin typeface="Huawei Sans" panose="020C0503030203020204" pitchFamily="34" charset="0"/>
                <a:ea typeface="方正兰亭黑简体" panose="02000000000000000000" pitchFamily="2" charset="-122"/>
                <a:sym typeface="Huawei Sans" panose="020C0503030203020204" pitchFamily="34" charset="0"/>
              </a:rPr>
              <a:t>[Huawei] hotkey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ctrl_l</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"display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tcp</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status"</a:t>
            </a:r>
          </a:p>
        </p:txBody>
      </p:sp>
    </p:spTree>
    <p:extLst>
      <p:ext uri="{BB962C8B-B14F-4D97-AF65-F5344CB8AC3E}">
        <p14:creationId xmlns:p14="http://schemas.microsoft.com/office/powerpoint/2010/main" val="161430802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VRP Basics</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Command Line Basics</a:t>
            </a:r>
          </a:p>
          <a:p>
            <a:pPr marL="746125" lvl="1" indent="-276225"/>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Command Views and Use of Command Views</a:t>
            </a:r>
          </a:p>
          <a:p>
            <a:pPr marL="746125" lvl="1" indent="-276225">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Basic Configuration Commands</a:t>
            </a:r>
          </a:p>
          <a:p>
            <a:pPr marL="746125" lvl="1" indent="-276225">
              <a:buFont typeface="微软雅黑" panose="020B0503020204020204" pitchFamily="34" charset="-122"/>
              <a:buChar char="▫"/>
            </a:pP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Case Analysis</a:t>
            </a:r>
          </a:p>
          <a:p>
            <a:pPr marL="403039" lvl="1" indent="0">
              <a:buNone/>
            </a:pP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0" indent="0">
              <a:buNone/>
            </a:pPr>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33779699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The Versatile Routing Platform (VRP) is a universal operating system (OS) platform for Huawei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datacom</a:t>
            </a:r>
            <a:r>
              <a:rPr lang="en-US" dirty="0">
                <a:latin typeface="Huawei Sans" panose="020C0503030203020204" pitchFamily="34" charset="0"/>
                <a:ea typeface="方正兰亭黑简体" panose="02000000000000000000" pitchFamily="2" charset="-122"/>
                <a:sym typeface="Huawei Sans" panose="020C0503030203020204" pitchFamily="34" charset="0"/>
              </a:rPr>
              <a:t> products. It is based on IP and adopts a component-based architecture. It provides rich features and functions, including application-based tailorable and extensible functions, greatly improving the running efficiency of the devices that use this OS. To efficiently manage such devices, you must be familiar with VRP and VRP-based configuration.</a:t>
            </a:r>
          </a:p>
          <a:p>
            <a:r>
              <a:rPr lang="en-US" dirty="0">
                <a:latin typeface="Huawei Sans" panose="020C0503030203020204" pitchFamily="34" charset="0"/>
                <a:ea typeface="方正兰亭黑简体" panose="02000000000000000000" pitchFamily="2" charset="-122"/>
                <a:sym typeface="Huawei Sans" panose="020C0503030203020204" pitchFamily="34" charset="0"/>
              </a:rPr>
              <a:t>This course describes the basic concepts, common commands, and command line interface (CLI) of VRP.</a:t>
            </a:r>
          </a:p>
        </p:txBody>
      </p:sp>
    </p:spTree>
    <p:extLst>
      <p:ext uri="{BB962C8B-B14F-4D97-AF65-F5344CB8AC3E}">
        <p14:creationId xmlns:p14="http://schemas.microsoft.com/office/powerpoint/2010/main" val="22489892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800" y="410400"/>
            <a:ext cx="10354544" cy="640800"/>
          </a:xfrm>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Common File System Operation Commands (1)</a:t>
            </a:r>
          </a:p>
        </p:txBody>
      </p:sp>
      <p:grpSp>
        <p:nvGrpSpPr>
          <p:cNvPr id="17" name="组合 16"/>
          <p:cNvGrpSpPr/>
          <p:nvPr/>
        </p:nvGrpSpPr>
        <p:grpSpPr>
          <a:xfrm>
            <a:off x="552892" y="2407924"/>
            <a:ext cx="10982428" cy="770701"/>
            <a:chOff x="551384" y="1365312"/>
            <a:chExt cx="11089232" cy="770701"/>
          </a:xfrm>
        </p:grpSpPr>
        <p:sp>
          <p:nvSpPr>
            <p:cNvPr id="4" name="矩形 3"/>
            <p:cNvSpPr/>
            <p:nvPr/>
          </p:nvSpPr>
          <p:spPr>
            <a:xfrm>
              <a:off x="844049"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dir</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2. Display information about files in the current directory.</a:t>
              </a:r>
            </a:p>
          </p:txBody>
        </p:sp>
      </p:grpSp>
      <p:grpSp>
        <p:nvGrpSpPr>
          <p:cNvPr id="16" name="组合 15"/>
          <p:cNvGrpSpPr/>
          <p:nvPr/>
        </p:nvGrpSpPr>
        <p:grpSpPr>
          <a:xfrm>
            <a:off x="552892" y="3378000"/>
            <a:ext cx="10982428" cy="770701"/>
            <a:chOff x="572649" y="2546660"/>
            <a:chExt cx="11089232" cy="770701"/>
          </a:xfrm>
        </p:grpSpPr>
        <p:sp>
          <p:nvSpPr>
            <p:cNvPr id="7" name="矩形 6"/>
            <p:cNvSpPr/>
            <p:nvPr/>
          </p:nvSpPr>
          <p:spPr>
            <a:xfrm>
              <a:off x="865313" y="2978807"/>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more</a:t>
              </a:r>
            </a:p>
          </p:txBody>
        </p:sp>
        <p:sp>
          <p:nvSpPr>
            <p:cNvPr id="8" name="矩形 7"/>
            <p:cNvSpPr/>
            <p:nvPr/>
          </p:nvSpPr>
          <p:spPr>
            <a:xfrm>
              <a:off x="572649" y="2546660"/>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3. Display the content of a text file.</a:t>
              </a:r>
            </a:p>
          </p:txBody>
        </p:sp>
      </p:grpSp>
      <p:grpSp>
        <p:nvGrpSpPr>
          <p:cNvPr id="15" name="组合 14"/>
          <p:cNvGrpSpPr/>
          <p:nvPr/>
        </p:nvGrpSpPr>
        <p:grpSpPr>
          <a:xfrm>
            <a:off x="552892" y="4369264"/>
            <a:ext cx="10982428" cy="770701"/>
            <a:chOff x="572649" y="3583573"/>
            <a:chExt cx="11089232" cy="770701"/>
          </a:xfrm>
        </p:grpSpPr>
        <p:sp>
          <p:nvSpPr>
            <p:cNvPr id="10" name="矩形 9"/>
            <p:cNvSpPr/>
            <p:nvPr/>
          </p:nvSpPr>
          <p:spPr>
            <a:xfrm>
              <a:off x="865312" y="4015720"/>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a:t>
              </a:r>
              <a:r>
                <a:rPr lang="en-US"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Huawei&gt;</a:t>
              </a:r>
              <a:r>
                <a:rPr lang="en-US" sz="1600" b="1" dirty="0" err="1"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acd</a:t>
              </a:r>
              <a:endPar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1" name="矩形 10"/>
            <p:cNvSpPr/>
            <p:nvPr/>
          </p:nvSpPr>
          <p:spPr>
            <a:xfrm>
              <a:off x="572649" y="3583573"/>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4. Change the current working directory.</a:t>
              </a:r>
            </a:p>
          </p:txBody>
        </p:sp>
      </p:grpSp>
      <p:grpSp>
        <p:nvGrpSpPr>
          <p:cNvPr id="2" name="组合 1"/>
          <p:cNvGrpSpPr/>
          <p:nvPr/>
        </p:nvGrpSpPr>
        <p:grpSpPr>
          <a:xfrm>
            <a:off x="552892" y="5386136"/>
            <a:ext cx="10982428" cy="770701"/>
            <a:chOff x="572649" y="4609794"/>
            <a:chExt cx="11089232" cy="770701"/>
          </a:xfrm>
        </p:grpSpPr>
        <p:sp>
          <p:nvSpPr>
            <p:cNvPr id="13" name="矩形 12"/>
            <p:cNvSpPr/>
            <p:nvPr/>
          </p:nvSpPr>
          <p:spPr>
            <a:xfrm>
              <a:off x="865311" y="5041941"/>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a:t>
              </a:r>
              <a:r>
                <a:rPr lang="en-US" sz="1600" dirty="0"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Huawei&gt;</a:t>
              </a:r>
              <a:r>
                <a:rPr lang="en-US" sz="1600" b="1" dirty="0" err="1" smtClean="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makdir</a:t>
              </a:r>
              <a:endPar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14" name="矩形 13"/>
            <p:cNvSpPr/>
            <p:nvPr/>
          </p:nvSpPr>
          <p:spPr>
            <a:xfrm>
              <a:off x="572649" y="4609794"/>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5. Create a directory.</a:t>
              </a:r>
            </a:p>
          </p:txBody>
        </p:sp>
      </p:grpSp>
      <p:grpSp>
        <p:nvGrpSpPr>
          <p:cNvPr id="18" name="组合 17"/>
          <p:cNvGrpSpPr/>
          <p:nvPr/>
        </p:nvGrpSpPr>
        <p:grpSpPr>
          <a:xfrm>
            <a:off x="552893" y="1416660"/>
            <a:ext cx="10982427" cy="770701"/>
            <a:chOff x="551384" y="1365312"/>
            <a:chExt cx="11089232" cy="770701"/>
          </a:xfrm>
        </p:grpSpPr>
        <p:sp>
          <p:nvSpPr>
            <p:cNvPr id="19" name="矩形 18"/>
            <p:cNvSpPr/>
            <p:nvPr/>
          </p:nvSpPr>
          <p:spPr>
            <a:xfrm>
              <a:off x="844048"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pwd</a:t>
              </a:r>
              <a:endPar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endParaRPr>
            </a:p>
          </p:txBody>
        </p:sp>
        <p:sp>
          <p:nvSpPr>
            <p:cNvPr id="20" name="矩形 19"/>
            <p:cNvSpPr/>
            <p:nvPr/>
          </p:nvSpPr>
          <p:spPr>
            <a:xfrm>
              <a:off x="551384" y="1365312"/>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 Check the current directory.</a:t>
              </a:r>
            </a:p>
          </p:txBody>
        </p:sp>
      </p:grpSp>
    </p:spTree>
    <p:extLst>
      <p:ext uri="{BB962C8B-B14F-4D97-AF65-F5344CB8AC3E}">
        <p14:creationId xmlns:p14="http://schemas.microsoft.com/office/powerpoint/2010/main" val="11524064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799" y="410400"/>
            <a:ext cx="10310155" cy="640800"/>
          </a:xfrm>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Common File System Operation Commands (2)</a:t>
            </a:r>
          </a:p>
        </p:txBody>
      </p:sp>
      <p:grpSp>
        <p:nvGrpSpPr>
          <p:cNvPr id="17" name="组合 16"/>
          <p:cNvGrpSpPr/>
          <p:nvPr/>
        </p:nvGrpSpPr>
        <p:grpSpPr>
          <a:xfrm>
            <a:off x="552892" y="2407924"/>
            <a:ext cx="10982428" cy="770701"/>
            <a:chOff x="551384" y="1365312"/>
            <a:chExt cx="11089232" cy="770701"/>
          </a:xfrm>
        </p:grpSpPr>
        <p:sp>
          <p:nvSpPr>
            <p:cNvPr id="4" name="矩形 3"/>
            <p:cNvSpPr/>
            <p:nvPr/>
          </p:nvSpPr>
          <p:spPr>
            <a:xfrm>
              <a:off x="791651" y="1797459"/>
              <a:ext cx="10608699"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copy</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7. Copy a file.</a:t>
              </a:r>
            </a:p>
          </p:txBody>
        </p:sp>
      </p:grpSp>
      <p:grpSp>
        <p:nvGrpSpPr>
          <p:cNvPr id="16" name="组合 15"/>
          <p:cNvGrpSpPr/>
          <p:nvPr/>
        </p:nvGrpSpPr>
        <p:grpSpPr>
          <a:xfrm>
            <a:off x="552892" y="3378000"/>
            <a:ext cx="10982428" cy="770701"/>
            <a:chOff x="572649" y="2546660"/>
            <a:chExt cx="11089232" cy="770701"/>
          </a:xfrm>
        </p:grpSpPr>
        <p:sp>
          <p:nvSpPr>
            <p:cNvPr id="7" name="矩形 6"/>
            <p:cNvSpPr/>
            <p:nvPr/>
          </p:nvSpPr>
          <p:spPr>
            <a:xfrm>
              <a:off x="812916" y="2978807"/>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move</a:t>
              </a:r>
            </a:p>
          </p:txBody>
        </p:sp>
        <p:sp>
          <p:nvSpPr>
            <p:cNvPr id="8" name="矩形 7"/>
            <p:cNvSpPr/>
            <p:nvPr/>
          </p:nvSpPr>
          <p:spPr>
            <a:xfrm>
              <a:off x="572649" y="2546660"/>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8. Move a file.</a:t>
              </a:r>
            </a:p>
          </p:txBody>
        </p:sp>
      </p:grpSp>
      <p:grpSp>
        <p:nvGrpSpPr>
          <p:cNvPr id="15" name="组合 14"/>
          <p:cNvGrpSpPr/>
          <p:nvPr/>
        </p:nvGrpSpPr>
        <p:grpSpPr>
          <a:xfrm>
            <a:off x="552892" y="4369264"/>
            <a:ext cx="10982428" cy="770701"/>
            <a:chOff x="572649" y="3583573"/>
            <a:chExt cx="11089232" cy="770701"/>
          </a:xfrm>
        </p:grpSpPr>
        <p:sp>
          <p:nvSpPr>
            <p:cNvPr id="10" name="矩形 9"/>
            <p:cNvSpPr/>
            <p:nvPr/>
          </p:nvSpPr>
          <p:spPr>
            <a:xfrm>
              <a:off x="812916" y="4015720"/>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rename</a:t>
              </a:r>
            </a:p>
          </p:txBody>
        </p:sp>
        <p:sp>
          <p:nvSpPr>
            <p:cNvPr id="11" name="矩形 10"/>
            <p:cNvSpPr/>
            <p:nvPr/>
          </p:nvSpPr>
          <p:spPr>
            <a:xfrm>
              <a:off x="572649" y="3583573"/>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9. Rename a file.</a:t>
              </a:r>
            </a:p>
          </p:txBody>
        </p:sp>
      </p:grpSp>
      <p:grpSp>
        <p:nvGrpSpPr>
          <p:cNvPr id="2" name="组合 1"/>
          <p:cNvGrpSpPr/>
          <p:nvPr/>
        </p:nvGrpSpPr>
        <p:grpSpPr>
          <a:xfrm>
            <a:off x="552892" y="5386136"/>
            <a:ext cx="10982428" cy="770701"/>
            <a:chOff x="572649" y="4609794"/>
            <a:chExt cx="11089232" cy="770701"/>
          </a:xfrm>
        </p:grpSpPr>
        <p:sp>
          <p:nvSpPr>
            <p:cNvPr id="13" name="矩形 12"/>
            <p:cNvSpPr/>
            <p:nvPr/>
          </p:nvSpPr>
          <p:spPr>
            <a:xfrm>
              <a:off x="812915" y="5041941"/>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delete</a:t>
              </a:r>
              <a:r>
                <a:rPr lang="en-US" sz="1600" b="1">
                  <a:solidFill>
                    <a:srgbClr val="FF0000"/>
                  </a:solidFill>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a:t>
              </a:r>
            </a:p>
          </p:txBody>
        </p:sp>
        <p:sp>
          <p:nvSpPr>
            <p:cNvPr id="14" name="矩形 13"/>
            <p:cNvSpPr/>
            <p:nvPr/>
          </p:nvSpPr>
          <p:spPr>
            <a:xfrm>
              <a:off x="572649" y="4609794"/>
              <a:ext cx="11089232" cy="338554"/>
            </a:xfrm>
            <a:prstGeom prst="rect">
              <a:avLst/>
            </a:prstGeom>
          </p:spPr>
          <p:txBody>
            <a:bodyPr wrap="square">
              <a:noAutofit/>
            </a:bodyPr>
            <a:lstStyle/>
            <a:p>
              <a:pPr fontAlgn="ctr"/>
              <a:r>
                <a:rPr lang="en-US" sz="1600">
                  <a:latin typeface="Huawei Sans" panose="020C0503030203020204" pitchFamily="34" charset="0"/>
                </a:rPr>
                <a:t>10. Delete a file.</a:t>
              </a:r>
            </a:p>
          </p:txBody>
        </p:sp>
      </p:grpSp>
      <p:grpSp>
        <p:nvGrpSpPr>
          <p:cNvPr id="18" name="组合 17"/>
          <p:cNvGrpSpPr/>
          <p:nvPr/>
        </p:nvGrpSpPr>
        <p:grpSpPr>
          <a:xfrm>
            <a:off x="552893" y="1416660"/>
            <a:ext cx="10982427" cy="770701"/>
            <a:chOff x="551384" y="1365312"/>
            <a:chExt cx="11089232" cy="770701"/>
          </a:xfrm>
        </p:grpSpPr>
        <p:sp>
          <p:nvSpPr>
            <p:cNvPr id="19" name="矩形 18"/>
            <p:cNvSpPr/>
            <p:nvPr/>
          </p:nvSpPr>
          <p:spPr>
            <a:xfrm>
              <a:off x="791650" y="179745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rmdir</a:t>
              </a:r>
            </a:p>
          </p:txBody>
        </p:sp>
        <p:sp>
          <p:nvSpPr>
            <p:cNvPr id="20" name="矩形 19"/>
            <p:cNvSpPr/>
            <p:nvPr/>
          </p:nvSpPr>
          <p:spPr>
            <a:xfrm>
              <a:off x="551384" y="1365312"/>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6. Delete a directory.</a:t>
              </a:r>
            </a:p>
          </p:txBody>
        </p:sp>
      </p:grpSp>
    </p:spTree>
    <p:extLst>
      <p:ext uri="{BB962C8B-B14F-4D97-AF65-F5344CB8AC3E}">
        <p14:creationId xmlns:p14="http://schemas.microsoft.com/office/powerpoint/2010/main" val="16139143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1594799" y="410400"/>
            <a:ext cx="10310155" cy="640800"/>
          </a:xfrm>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Common File System Operation Commands (3)</a:t>
            </a:r>
          </a:p>
        </p:txBody>
      </p:sp>
      <p:grpSp>
        <p:nvGrpSpPr>
          <p:cNvPr id="17" name="组合 16"/>
          <p:cNvGrpSpPr/>
          <p:nvPr/>
        </p:nvGrpSpPr>
        <p:grpSpPr>
          <a:xfrm>
            <a:off x="552892" y="2407924"/>
            <a:ext cx="10982428" cy="770701"/>
            <a:chOff x="551384" y="1365312"/>
            <a:chExt cx="11089232" cy="770701"/>
          </a:xfrm>
        </p:grpSpPr>
        <p:sp>
          <p:nvSpPr>
            <p:cNvPr id="4" name="矩形 3"/>
            <p:cNvSpPr/>
            <p:nvPr/>
          </p:nvSpPr>
          <p:spPr>
            <a:xfrm>
              <a:off x="917434" y="179745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reset  recycle-bin</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5" name="矩形 4"/>
            <p:cNvSpPr/>
            <p:nvPr/>
          </p:nvSpPr>
          <p:spPr>
            <a:xfrm>
              <a:off x="551384" y="1365312"/>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12. Permanently delete a file in the recycle bin.</a:t>
              </a:r>
            </a:p>
          </p:txBody>
        </p:sp>
      </p:grpSp>
      <p:grpSp>
        <p:nvGrpSpPr>
          <p:cNvPr id="18" name="组合 17"/>
          <p:cNvGrpSpPr/>
          <p:nvPr/>
        </p:nvGrpSpPr>
        <p:grpSpPr>
          <a:xfrm>
            <a:off x="552893" y="1416660"/>
            <a:ext cx="10982427" cy="770701"/>
            <a:chOff x="551384" y="1365312"/>
            <a:chExt cx="11089232" cy="770701"/>
          </a:xfrm>
        </p:grpSpPr>
        <p:sp>
          <p:nvSpPr>
            <p:cNvPr id="19" name="矩形 18"/>
            <p:cNvSpPr/>
            <p:nvPr/>
          </p:nvSpPr>
          <p:spPr>
            <a:xfrm>
              <a:off x="917433" y="179745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undelete</a:t>
              </a:r>
            </a:p>
          </p:txBody>
        </p:sp>
        <p:sp>
          <p:nvSpPr>
            <p:cNvPr id="20" name="矩形 19"/>
            <p:cNvSpPr/>
            <p:nvPr/>
          </p:nvSpPr>
          <p:spPr>
            <a:xfrm>
              <a:off x="551384" y="1365312"/>
              <a:ext cx="11089232" cy="338554"/>
            </a:xfrm>
            <a:prstGeom prst="rect">
              <a:avLst/>
            </a:prstGeom>
          </p:spPr>
          <p:txBody>
            <a:bodyPr wrap="square">
              <a:noAutofit/>
            </a:bodyPr>
            <a:lstStyle/>
            <a:p>
              <a:pPr fontAlgn="ctr"/>
              <a:r>
                <a:rPr lang="en-US" sz="1600">
                  <a:latin typeface="Huawei Sans" panose="020C0503030203020204" pitchFamily="34" charset="0"/>
                </a:rPr>
                <a:t>11. Restore a deleted file.</a:t>
              </a:r>
            </a:p>
          </p:txBody>
        </p:sp>
      </p:grpSp>
    </p:spTree>
    <p:extLst>
      <p:ext uri="{BB962C8B-B14F-4D97-AF65-F5344CB8AC3E}">
        <p14:creationId xmlns:p14="http://schemas.microsoft.com/office/powerpoint/2010/main" val="216309491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Basic Configuration Commands (1)</a:t>
            </a:r>
          </a:p>
        </p:txBody>
      </p:sp>
      <p:grpSp>
        <p:nvGrpSpPr>
          <p:cNvPr id="18" name="组合 17"/>
          <p:cNvGrpSpPr/>
          <p:nvPr/>
        </p:nvGrpSpPr>
        <p:grpSpPr>
          <a:xfrm>
            <a:off x="552893" y="1416660"/>
            <a:ext cx="10982427" cy="770701"/>
            <a:chOff x="551384" y="1365312"/>
            <a:chExt cx="11089232" cy="770701"/>
          </a:xfrm>
        </p:grpSpPr>
        <p:sp>
          <p:nvSpPr>
            <p:cNvPr id="19" name="矩形 18"/>
            <p:cNvSpPr/>
            <p:nvPr/>
          </p:nvSpPr>
          <p:spPr>
            <a:xfrm>
              <a:off x="791650" y="179745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 </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sysname </a:t>
              </a:r>
              <a:r>
                <a:rPr lang="en-US" sz="16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name</a:t>
              </a:r>
            </a:p>
          </p:txBody>
        </p:sp>
        <p:sp>
          <p:nvSpPr>
            <p:cNvPr id="20" name="矩形 19"/>
            <p:cNvSpPr/>
            <p:nvPr/>
          </p:nvSpPr>
          <p:spPr>
            <a:xfrm>
              <a:off x="551384" y="1365312"/>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 Configure a system name.</a:t>
              </a:r>
            </a:p>
          </p:txBody>
        </p:sp>
      </p:grpSp>
      <p:grpSp>
        <p:nvGrpSpPr>
          <p:cNvPr id="25" name="组合 24"/>
          <p:cNvGrpSpPr/>
          <p:nvPr/>
        </p:nvGrpSpPr>
        <p:grpSpPr>
          <a:xfrm>
            <a:off x="551384" y="2341175"/>
            <a:ext cx="11089232" cy="1214698"/>
            <a:chOff x="551384" y="1365312"/>
            <a:chExt cx="11089232" cy="1214698"/>
          </a:xfrm>
        </p:grpSpPr>
        <p:sp>
          <p:nvSpPr>
            <p:cNvPr id="26" name="矩形 25"/>
            <p:cNvSpPr/>
            <p:nvPr/>
          </p:nvSpPr>
          <p:spPr>
            <a:xfrm>
              <a:off x="790846" y="1797459"/>
              <a:ext cx="10506522"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 </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clock timezone </a:t>
              </a:r>
              <a:r>
                <a:rPr lang="en-US" sz="16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time-zone-name</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add | minus } </a:t>
              </a:r>
              <a:r>
                <a:rPr lang="en-US" sz="16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offset</a:t>
              </a:r>
            </a:p>
          </p:txBody>
        </p:sp>
        <p:sp>
          <p:nvSpPr>
            <p:cNvPr id="27" name="矩形 26"/>
            <p:cNvSpPr/>
            <p:nvPr/>
          </p:nvSpPr>
          <p:spPr>
            <a:xfrm>
              <a:off x="551384" y="1365312"/>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2. Configure a system clock.  </a:t>
              </a:r>
            </a:p>
          </p:txBody>
        </p:sp>
        <p:sp>
          <p:nvSpPr>
            <p:cNvPr id="28" name="矩形 27"/>
            <p:cNvSpPr/>
            <p:nvPr/>
          </p:nvSpPr>
          <p:spPr>
            <a:xfrm>
              <a:off x="688668" y="2179900"/>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command configures a local time zone.</a:t>
              </a:r>
            </a:p>
          </p:txBody>
        </p:sp>
      </p:grpSp>
      <p:grpSp>
        <p:nvGrpSpPr>
          <p:cNvPr id="29" name="组合 28"/>
          <p:cNvGrpSpPr/>
          <p:nvPr/>
        </p:nvGrpSpPr>
        <p:grpSpPr>
          <a:xfrm>
            <a:off x="688667" y="3656582"/>
            <a:ext cx="10608702" cy="750650"/>
            <a:chOff x="687157" y="1797459"/>
            <a:chExt cx="10608702" cy="750650"/>
          </a:xfrm>
        </p:grpSpPr>
        <p:sp>
          <p:nvSpPr>
            <p:cNvPr id="30" name="矩形 29"/>
            <p:cNvSpPr/>
            <p:nvPr/>
          </p:nvSpPr>
          <p:spPr>
            <a:xfrm>
              <a:off x="789335" y="1797459"/>
              <a:ext cx="10506524"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clock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datetime</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utc</a:t>
              </a: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 </a:t>
              </a:r>
              <a:r>
                <a:rPr lang="en-US" sz="1600" i="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HH:MM:SS YYYY-MM-DD</a:t>
              </a:r>
            </a:p>
          </p:txBody>
        </p:sp>
        <p:sp>
          <p:nvSpPr>
            <p:cNvPr id="32" name="矩形 31"/>
            <p:cNvSpPr/>
            <p:nvPr/>
          </p:nvSpPr>
          <p:spPr>
            <a:xfrm>
              <a:off x="687157" y="2147999"/>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command configures the current or UTC date and time.</a:t>
              </a:r>
            </a:p>
          </p:txBody>
        </p:sp>
      </p:grpSp>
      <p:grpSp>
        <p:nvGrpSpPr>
          <p:cNvPr id="37" name="组合 36"/>
          <p:cNvGrpSpPr/>
          <p:nvPr/>
        </p:nvGrpSpPr>
        <p:grpSpPr>
          <a:xfrm>
            <a:off x="688670" y="4497549"/>
            <a:ext cx="10608699" cy="851359"/>
            <a:chOff x="583373" y="1119823"/>
            <a:chExt cx="10608699" cy="851359"/>
          </a:xfrm>
        </p:grpSpPr>
        <p:sp>
          <p:nvSpPr>
            <p:cNvPr id="38" name="矩形 37"/>
            <p:cNvSpPr/>
            <p:nvPr/>
          </p:nvSpPr>
          <p:spPr>
            <a:xfrm>
              <a:off x="685546" y="1119823"/>
              <a:ext cx="10506523" cy="338554"/>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 </a:t>
              </a:r>
              <a:r>
                <a:rPr lang="en-US" sz="16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clock daylight-saving-time </a:t>
              </a:r>
            </a:p>
          </p:txBody>
        </p:sp>
        <p:sp>
          <p:nvSpPr>
            <p:cNvPr id="39" name="矩形 38"/>
            <p:cNvSpPr/>
            <p:nvPr/>
          </p:nvSpPr>
          <p:spPr>
            <a:xfrm>
              <a:off x="583373" y="1571072"/>
              <a:ext cx="10608699" cy="400110"/>
            </a:xfrm>
            <a:prstGeom prst="rect">
              <a:avLst/>
            </a:prstGeom>
          </p:spPr>
          <p:txBody>
            <a:bodyPr wrap="square">
              <a:noAutofit/>
            </a:bodyPr>
            <a:lstStyle/>
            <a:p>
              <a:pPr fontAlgn="ctr">
                <a:lnSpc>
                  <a:spcPts val="2400"/>
                </a:lnSpc>
              </a:pP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command configures the daylight saving time.</a:t>
              </a:r>
            </a:p>
          </p:txBody>
        </p:sp>
      </p:grpSp>
    </p:spTree>
    <p:extLst>
      <p:ext uri="{BB962C8B-B14F-4D97-AF65-F5344CB8AC3E}">
        <p14:creationId xmlns:p14="http://schemas.microsoft.com/office/powerpoint/2010/main" val="14964459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Basic Configuration Commands (2)</a:t>
            </a:r>
          </a:p>
        </p:txBody>
      </p:sp>
      <p:grpSp>
        <p:nvGrpSpPr>
          <p:cNvPr id="25" name="组合 24"/>
          <p:cNvGrpSpPr/>
          <p:nvPr/>
        </p:nvGrpSpPr>
        <p:grpSpPr>
          <a:xfrm>
            <a:off x="550629" y="1315323"/>
            <a:ext cx="11089232" cy="1522474"/>
            <a:chOff x="551384" y="1365312"/>
            <a:chExt cx="11089232" cy="1522474"/>
          </a:xfrm>
        </p:grpSpPr>
        <p:sp>
          <p:nvSpPr>
            <p:cNvPr id="26" name="矩形 25"/>
            <p:cNvSpPr/>
            <p:nvPr/>
          </p:nvSpPr>
          <p:spPr>
            <a:xfrm>
              <a:off x="813994" y="1797459"/>
              <a:ext cx="10608699" cy="338554"/>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command-privilege level </a:t>
              </a:r>
              <a:r>
                <a:rPr lang="en-US" sz="14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level </a:t>
              </a: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view </a:t>
              </a:r>
              <a:r>
                <a:rPr lang="en-US" sz="14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view-name command-key</a:t>
              </a:r>
            </a:p>
          </p:txBody>
        </p:sp>
        <p:sp>
          <p:nvSpPr>
            <p:cNvPr id="27" name="矩形 26"/>
            <p:cNvSpPr/>
            <p:nvPr/>
          </p:nvSpPr>
          <p:spPr>
            <a:xfrm>
              <a:off x="551384" y="1365312"/>
              <a:ext cx="11089232" cy="33855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3. Configure a command level.  </a:t>
              </a:r>
            </a:p>
          </p:txBody>
        </p:sp>
        <p:sp>
          <p:nvSpPr>
            <p:cNvPr id="28" name="矩形 27"/>
            <p:cNvSpPr/>
            <p:nvPr/>
          </p:nvSpPr>
          <p:spPr>
            <a:xfrm>
              <a:off x="733312" y="2179900"/>
              <a:ext cx="10608699" cy="707886"/>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command configures a level for commands in a specified view. Command levels are classified into visit, monitoring, configuration, and management, which are identified by the numbers 0, 1, 2, and 3, respectively.</a:t>
              </a:r>
            </a:p>
          </p:txBody>
        </p:sp>
      </p:grpSp>
      <p:grpSp>
        <p:nvGrpSpPr>
          <p:cNvPr id="21" name="组合 20"/>
          <p:cNvGrpSpPr/>
          <p:nvPr/>
        </p:nvGrpSpPr>
        <p:grpSpPr>
          <a:xfrm>
            <a:off x="544589" y="2805121"/>
            <a:ext cx="11089232" cy="1988821"/>
            <a:chOff x="551384" y="1320923"/>
            <a:chExt cx="11089232" cy="1988821"/>
          </a:xfrm>
        </p:grpSpPr>
        <p:sp>
          <p:nvSpPr>
            <p:cNvPr id="22" name="矩形 21"/>
            <p:cNvSpPr/>
            <p:nvPr/>
          </p:nvSpPr>
          <p:spPr>
            <a:xfrm>
              <a:off x="820034" y="1753070"/>
              <a:ext cx="10608699" cy="584775"/>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user-interface vty 0 4</a:t>
              </a:r>
            </a:p>
            <a:p>
              <a:pP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[Huawei-ui-vty0-4]</a:t>
              </a: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set authentication password cipher </a:t>
              </a:r>
              <a:r>
                <a:rPr lang="en-US" sz="14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information</a:t>
              </a:r>
            </a:p>
          </p:txBody>
        </p:sp>
        <p:sp>
          <p:nvSpPr>
            <p:cNvPr id="23" name="矩形 22"/>
            <p:cNvSpPr/>
            <p:nvPr/>
          </p:nvSpPr>
          <p:spPr>
            <a:xfrm>
              <a:off x="551384" y="1320923"/>
              <a:ext cx="11089232" cy="33855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4. Configure the password-based login mode.</a:t>
              </a:r>
            </a:p>
          </p:txBody>
        </p:sp>
        <p:sp>
          <p:nvSpPr>
            <p:cNvPr id="24" name="矩形 23"/>
            <p:cNvSpPr/>
            <p:nvPr/>
          </p:nvSpPr>
          <p:spPr>
            <a:xfrm>
              <a:off x="739351" y="2386598"/>
              <a:ext cx="10608699" cy="923146"/>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a:t>
              </a: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user-interface </a:t>
              </a:r>
              <a:r>
                <a:rPr lang="en-US" sz="1400" b="1" dirty="0" err="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vty</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displays the virtual type terminal (VTY) user interface view, and the </a:t>
              </a:r>
              <a:r>
                <a:rPr lang="en-US" sz="1400" b="1"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set authentication password</a:t>
              </a: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command configures the password authentication mode. The system supports the console user interface and VTY user interface. The console user interface is used for local login, and the VTY user interface is used for remote login. By default, a device supports a maximum of 15 concurrent VTY-based user accesses.</a:t>
              </a:r>
            </a:p>
          </p:txBody>
        </p:sp>
      </p:grpSp>
      <p:grpSp>
        <p:nvGrpSpPr>
          <p:cNvPr id="31" name="组合 30"/>
          <p:cNvGrpSpPr/>
          <p:nvPr/>
        </p:nvGrpSpPr>
        <p:grpSpPr>
          <a:xfrm>
            <a:off x="547609" y="4979309"/>
            <a:ext cx="11089232" cy="1451452"/>
            <a:chOff x="551384" y="1462968"/>
            <a:chExt cx="11089232" cy="1451452"/>
          </a:xfrm>
        </p:grpSpPr>
        <p:sp>
          <p:nvSpPr>
            <p:cNvPr id="33" name="矩形 32"/>
            <p:cNvSpPr/>
            <p:nvPr/>
          </p:nvSpPr>
          <p:spPr>
            <a:xfrm>
              <a:off x="817014" y="1850726"/>
              <a:ext cx="10608699" cy="338554"/>
            </a:xfrm>
            <a:prstGeom prst="rect">
              <a:avLst/>
            </a:prstGeom>
            <a:solidFill>
              <a:srgbClr val="F4FBFE"/>
            </a:solidFill>
            <a:ln>
              <a:solidFill>
                <a:srgbClr val="99DFF9"/>
              </a:solidFill>
            </a:ln>
          </p:spPr>
          <p:txBody>
            <a:bodyPr wrap="square">
              <a:noAutofit/>
            </a:bodyPr>
            <a:lstStyle/>
            <a:p>
              <a:pPr fontAlgn="ctr"/>
              <a:r>
                <a:rPr lang="en-US" sz="14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4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idle-timeout </a:t>
              </a:r>
              <a:r>
                <a:rPr lang="en-US" sz="14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minutes [ seconds ]</a:t>
              </a:r>
            </a:p>
          </p:txBody>
        </p:sp>
        <p:sp>
          <p:nvSpPr>
            <p:cNvPr id="34" name="矩形 33"/>
            <p:cNvSpPr/>
            <p:nvPr/>
          </p:nvSpPr>
          <p:spPr>
            <a:xfrm>
              <a:off x="551384" y="1462968"/>
              <a:ext cx="11089232" cy="338554"/>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5. Configure user interface parameters.</a:t>
              </a:r>
            </a:p>
          </p:txBody>
        </p:sp>
        <p:sp>
          <p:nvSpPr>
            <p:cNvPr id="35" name="矩形 34"/>
            <p:cNvSpPr/>
            <p:nvPr/>
          </p:nvSpPr>
          <p:spPr>
            <a:xfrm>
              <a:off x="736330" y="2206534"/>
              <a:ext cx="10608699" cy="707886"/>
            </a:xfrm>
            <a:prstGeom prst="rect">
              <a:avLst/>
            </a:prstGeom>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command sets a timeout period to disconnect from the user interface. If no command is entered within the specified period, the system tears down the current connection. The default timeout period is 10 minutes.</a:t>
              </a:r>
            </a:p>
          </p:txBody>
        </p:sp>
      </p:grpSp>
    </p:spTree>
    <p:extLst>
      <p:ext uri="{BB962C8B-B14F-4D97-AF65-F5344CB8AC3E}">
        <p14:creationId xmlns:p14="http://schemas.microsoft.com/office/powerpoint/2010/main" val="1810710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Basic Configuration Commands (3)</a:t>
            </a:r>
          </a:p>
        </p:txBody>
      </p:sp>
      <p:grpSp>
        <p:nvGrpSpPr>
          <p:cNvPr id="25" name="组合 24"/>
          <p:cNvGrpSpPr/>
          <p:nvPr/>
        </p:nvGrpSpPr>
        <p:grpSpPr>
          <a:xfrm>
            <a:off x="550629" y="1457366"/>
            <a:ext cx="11089232" cy="1404865"/>
            <a:chOff x="551384" y="1365312"/>
            <a:chExt cx="11089232" cy="1404865"/>
          </a:xfrm>
        </p:grpSpPr>
        <p:sp>
          <p:nvSpPr>
            <p:cNvPr id="26" name="矩形 25"/>
            <p:cNvSpPr/>
            <p:nvPr/>
          </p:nvSpPr>
          <p:spPr>
            <a:xfrm>
              <a:off x="813994" y="1797459"/>
              <a:ext cx="10608699" cy="58477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a:t>
              </a: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interface-number</a:t>
              </a:r>
            </a:p>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6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interface-number</a:t>
              </a: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 address </a:t>
              </a:r>
              <a:r>
                <a:rPr lang="en-US" sz="1600" i="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 address</a:t>
              </a:r>
            </a:p>
          </p:txBody>
        </p:sp>
        <p:sp>
          <p:nvSpPr>
            <p:cNvPr id="27" name="矩形 26"/>
            <p:cNvSpPr/>
            <p:nvPr/>
          </p:nvSpPr>
          <p:spPr>
            <a:xfrm>
              <a:off x="551384" y="1365312"/>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6. Configure an IP address for an interface.</a:t>
              </a:r>
            </a:p>
          </p:txBody>
        </p:sp>
        <p:sp>
          <p:nvSpPr>
            <p:cNvPr id="28" name="矩形 27"/>
            <p:cNvSpPr/>
            <p:nvPr/>
          </p:nvSpPr>
          <p:spPr>
            <a:xfrm>
              <a:off x="740511" y="2370067"/>
              <a:ext cx="10608699" cy="400110"/>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command configures an IP address for a physical or logical interface on a device.</a:t>
              </a:r>
            </a:p>
          </p:txBody>
        </p:sp>
      </p:grpSp>
      <p:grpSp>
        <p:nvGrpSpPr>
          <p:cNvPr id="15" name="组合 14"/>
          <p:cNvGrpSpPr/>
          <p:nvPr/>
        </p:nvGrpSpPr>
        <p:grpSpPr>
          <a:xfrm>
            <a:off x="552892" y="3323665"/>
            <a:ext cx="10982428" cy="770701"/>
            <a:chOff x="551384" y="1365312"/>
            <a:chExt cx="11089232" cy="770701"/>
          </a:xfrm>
        </p:grpSpPr>
        <p:sp>
          <p:nvSpPr>
            <p:cNvPr id="16" name="矩形 15"/>
            <p:cNvSpPr/>
            <p:nvPr/>
          </p:nvSpPr>
          <p:spPr>
            <a:xfrm>
              <a:off x="814263" y="1797459"/>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display current-configuration </a:t>
              </a:r>
            </a:p>
          </p:txBody>
        </p:sp>
        <p:sp>
          <p:nvSpPr>
            <p:cNvPr id="17" name="矩形 16"/>
            <p:cNvSpPr/>
            <p:nvPr/>
          </p:nvSpPr>
          <p:spPr>
            <a:xfrm>
              <a:off x="551384" y="1365312"/>
              <a:ext cx="11089232" cy="338554"/>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7. Display currently effective configurations.</a:t>
              </a:r>
            </a:p>
          </p:txBody>
        </p:sp>
      </p:grpSp>
      <p:grpSp>
        <p:nvGrpSpPr>
          <p:cNvPr id="18" name="组合 17"/>
          <p:cNvGrpSpPr/>
          <p:nvPr/>
        </p:nvGrpSpPr>
        <p:grpSpPr>
          <a:xfrm>
            <a:off x="552892" y="4293741"/>
            <a:ext cx="10982428" cy="770701"/>
            <a:chOff x="572649" y="2546660"/>
            <a:chExt cx="11089232" cy="770701"/>
          </a:xfrm>
        </p:grpSpPr>
        <p:sp>
          <p:nvSpPr>
            <p:cNvPr id="19" name="矩形 18"/>
            <p:cNvSpPr/>
            <p:nvPr/>
          </p:nvSpPr>
          <p:spPr>
            <a:xfrm>
              <a:off x="835528" y="2978807"/>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save</a:t>
              </a:r>
            </a:p>
          </p:txBody>
        </p:sp>
        <p:sp>
          <p:nvSpPr>
            <p:cNvPr id="20" name="矩形 19"/>
            <p:cNvSpPr/>
            <p:nvPr/>
          </p:nvSpPr>
          <p:spPr>
            <a:xfrm>
              <a:off x="572649" y="2546660"/>
              <a:ext cx="11089232" cy="338554"/>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8. Save a configuration file.</a:t>
              </a:r>
            </a:p>
          </p:txBody>
        </p:sp>
      </p:grpSp>
      <p:grpSp>
        <p:nvGrpSpPr>
          <p:cNvPr id="29" name="组合 28"/>
          <p:cNvGrpSpPr/>
          <p:nvPr/>
        </p:nvGrpSpPr>
        <p:grpSpPr>
          <a:xfrm>
            <a:off x="552892" y="5285005"/>
            <a:ext cx="10982428" cy="770701"/>
            <a:chOff x="572649" y="3583573"/>
            <a:chExt cx="11089232" cy="770701"/>
          </a:xfrm>
        </p:grpSpPr>
        <p:sp>
          <p:nvSpPr>
            <p:cNvPr id="30" name="矩形 29"/>
            <p:cNvSpPr/>
            <p:nvPr/>
          </p:nvSpPr>
          <p:spPr>
            <a:xfrm>
              <a:off x="835528" y="4015720"/>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display saved-configuration</a:t>
              </a: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p:txBody>
        </p:sp>
        <p:sp>
          <p:nvSpPr>
            <p:cNvPr id="32" name="矩形 31"/>
            <p:cNvSpPr/>
            <p:nvPr/>
          </p:nvSpPr>
          <p:spPr>
            <a:xfrm>
              <a:off x="572649" y="3583573"/>
              <a:ext cx="11089232" cy="338554"/>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9. Check saved configurations.</a:t>
              </a:r>
            </a:p>
          </p:txBody>
        </p:sp>
      </p:grpSp>
    </p:spTree>
    <p:extLst>
      <p:ext uri="{BB962C8B-B14F-4D97-AF65-F5344CB8AC3E}">
        <p14:creationId xmlns:p14="http://schemas.microsoft.com/office/powerpoint/2010/main" val="89495763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Basic Configuration Commands (4)</a:t>
            </a:r>
          </a:p>
        </p:txBody>
      </p:sp>
      <p:grpSp>
        <p:nvGrpSpPr>
          <p:cNvPr id="2" name="组合 1"/>
          <p:cNvGrpSpPr/>
          <p:nvPr/>
        </p:nvGrpSpPr>
        <p:grpSpPr>
          <a:xfrm>
            <a:off x="551384" y="2264998"/>
            <a:ext cx="11089232" cy="1473824"/>
            <a:chOff x="551384" y="1365312"/>
            <a:chExt cx="11089232" cy="1961660"/>
          </a:xfrm>
        </p:grpSpPr>
        <p:sp>
          <p:nvSpPr>
            <p:cNvPr id="4" name="矩形 3"/>
            <p:cNvSpPr/>
            <p:nvPr/>
          </p:nvSpPr>
          <p:spPr>
            <a:xfrm>
              <a:off x="915415" y="1877409"/>
              <a:ext cx="10608699" cy="450615"/>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 </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display startup </a:t>
              </a:r>
            </a:p>
          </p:txBody>
        </p:sp>
        <p:sp>
          <p:nvSpPr>
            <p:cNvPr id="5" name="矩形 4"/>
            <p:cNvSpPr/>
            <p:nvPr/>
          </p:nvSpPr>
          <p:spPr>
            <a:xfrm>
              <a:off x="551384" y="1365312"/>
              <a:ext cx="11089232" cy="450615"/>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11. Check system startup configuration parameters.</a:t>
              </a:r>
            </a:p>
          </p:txBody>
        </p:sp>
        <p:sp>
          <p:nvSpPr>
            <p:cNvPr id="6" name="矩形 5"/>
            <p:cNvSpPr/>
            <p:nvPr/>
          </p:nvSpPr>
          <p:spPr>
            <a:xfrm>
              <a:off x="813239" y="2384776"/>
              <a:ext cx="10608699" cy="942196"/>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This command displays the system software for the current and next startup, backup system software, configuration file, license file, and patch file, as well as voice file.</a:t>
              </a:r>
            </a:p>
          </p:txBody>
        </p:sp>
      </p:grpSp>
      <p:grpSp>
        <p:nvGrpSpPr>
          <p:cNvPr id="10" name="组合 9"/>
          <p:cNvGrpSpPr/>
          <p:nvPr/>
        </p:nvGrpSpPr>
        <p:grpSpPr>
          <a:xfrm>
            <a:off x="551384" y="3900000"/>
            <a:ext cx="11089232" cy="1473822"/>
            <a:chOff x="572649" y="3189835"/>
            <a:chExt cx="11089232" cy="1961658"/>
          </a:xfrm>
        </p:grpSpPr>
        <p:sp>
          <p:nvSpPr>
            <p:cNvPr id="7" name="矩形 6"/>
            <p:cNvSpPr/>
            <p:nvPr/>
          </p:nvSpPr>
          <p:spPr>
            <a:xfrm>
              <a:off x="936679" y="3699566"/>
              <a:ext cx="10608699" cy="450616"/>
            </a:xfrm>
            <a:prstGeom prst="rect">
              <a:avLst/>
            </a:prstGeom>
            <a:solidFill>
              <a:srgbClr val="F4FBFE"/>
            </a:solidFill>
            <a:ln>
              <a:solidFill>
                <a:srgbClr val="99DFF9"/>
              </a:solidFill>
            </a:ln>
          </p:spPr>
          <p:txBody>
            <a:bodyPr wrap="square">
              <a:noAutofit/>
            </a:bodyPr>
            <a:lstStyle/>
            <a:p>
              <a:pPr fontAlgn="ctr"/>
              <a:r>
                <a:rPr lang="en-US" sz="1600" dirty="0">
                  <a:latin typeface="Huawei Sans" panose="020C0503030203020204" pitchFamily="34" charset="0"/>
                </a:rPr>
                <a:t>&lt;Huawei&gt;</a:t>
              </a:r>
              <a:r>
                <a:rPr lang="en-US" sz="1600" b="1" dirty="0">
                  <a:latin typeface="Huawei Sans" panose="020C0503030203020204" pitchFamily="34" charset="0"/>
                </a:rPr>
                <a:t>startup saved-configuration </a:t>
              </a:r>
              <a:r>
                <a:rPr lang="en-US" sz="1600" i="1" dirty="0">
                  <a:latin typeface="Huawei Sans" panose="020C0503030203020204" pitchFamily="34" charset="0"/>
                </a:rPr>
                <a:t>configuration-file</a:t>
              </a:r>
              <a:r>
                <a:rPr lang="en-US" sz="1600" i="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a:t>
              </a:r>
            </a:p>
          </p:txBody>
        </p:sp>
        <p:sp>
          <p:nvSpPr>
            <p:cNvPr id="8" name="矩形 7"/>
            <p:cNvSpPr/>
            <p:nvPr/>
          </p:nvSpPr>
          <p:spPr>
            <a:xfrm>
              <a:off x="572649" y="3189835"/>
              <a:ext cx="11089232" cy="450615"/>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12. Configure the configuration file for next startup.</a:t>
              </a:r>
            </a:p>
          </p:txBody>
        </p:sp>
        <p:sp>
          <p:nvSpPr>
            <p:cNvPr id="9" name="矩形 8"/>
            <p:cNvSpPr/>
            <p:nvPr/>
          </p:nvSpPr>
          <p:spPr>
            <a:xfrm>
              <a:off x="834504" y="4209296"/>
              <a:ext cx="10608699" cy="942197"/>
            </a:xfrm>
            <a:prstGeom prst="rect">
              <a:avLst/>
            </a:prstGeom>
          </p:spPr>
          <p:txBody>
            <a:bodyPr wrap="square">
              <a:noAutofit/>
            </a:bodyPr>
            <a:lstStyle/>
            <a:p>
              <a:pPr fontAlgn="ctr">
                <a:lnSpc>
                  <a:spcPts val="2400"/>
                </a:lnSpc>
              </a:pP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During a device upgrade, you can run this command to configure the device to load the specified configuration file for the next startup.</a:t>
              </a:r>
            </a:p>
          </p:txBody>
        </p:sp>
      </p:grpSp>
      <p:grpSp>
        <p:nvGrpSpPr>
          <p:cNvPr id="11" name="组合 10"/>
          <p:cNvGrpSpPr/>
          <p:nvPr/>
        </p:nvGrpSpPr>
        <p:grpSpPr>
          <a:xfrm>
            <a:off x="551384" y="1317545"/>
            <a:ext cx="10982428" cy="770701"/>
            <a:chOff x="572649" y="4609794"/>
            <a:chExt cx="11089232" cy="770701"/>
          </a:xfrm>
        </p:grpSpPr>
        <p:sp>
          <p:nvSpPr>
            <p:cNvPr id="12" name="矩形 11"/>
            <p:cNvSpPr/>
            <p:nvPr/>
          </p:nvSpPr>
          <p:spPr>
            <a:xfrm>
              <a:off x="940220" y="5041941"/>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reset saved-configuration</a:t>
              </a:r>
            </a:p>
          </p:txBody>
        </p:sp>
        <p:sp>
          <p:nvSpPr>
            <p:cNvPr id="13" name="矩形 12"/>
            <p:cNvSpPr/>
            <p:nvPr/>
          </p:nvSpPr>
          <p:spPr>
            <a:xfrm>
              <a:off x="572649" y="4609794"/>
              <a:ext cx="11089232" cy="338554"/>
            </a:xfrm>
            <a:prstGeom prst="rect">
              <a:avLst/>
            </a:prstGeom>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10. Clear saved configurations.</a:t>
              </a:r>
            </a:p>
          </p:txBody>
        </p:sp>
      </p:grpSp>
      <p:grpSp>
        <p:nvGrpSpPr>
          <p:cNvPr id="14" name="组合 13"/>
          <p:cNvGrpSpPr/>
          <p:nvPr/>
        </p:nvGrpSpPr>
        <p:grpSpPr>
          <a:xfrm>
            <a:off x="551384" y="5490618"/>
            <a:ext cx="10982428" cy="770701"/>
            <a:chOff x="572649" y="4609794"/>
            <a:chExt cx="11089232" cy="770701"/>
          </a:xfrm>
        </p:grpSpPr>
        <p:sp>
          <p:nvSpPr>
            <p:cNvPr id="15" name="矩形 14"/>
            <p:cNvSpPr/>
            <p:nvPr/>
          </p:nvSpPr>
          <p:spPr>
            <a:xfrm>
              <a:off x="940219" y="5041941"/>
              <a:ext cx="10608699" cy="338554"/>
            </a:xfrm>
            <a:prstGeom prst="rect">
              <a:avLst/>
            </a:prstGeom>
            <a:solidFill>
              <a:srgbClr val="F4FBFE"/>
            </a:solidFill>
            <a:ln>
              <a:solidFill>
                <a:srgbClr val="99DFF9"/>
              </a:solidFill>
            </a:ln>
          </p:spPr>
          <p:txBody>
            <a:bodyPr wrap="square">
              <a:noAutofit/>
            </a:bodyPr>
            <a:lstStyle/>
            <a:p>
              <a:pPr fontAlgn="ctr"/>
              <a:r>
                <a:rPr lang="en-US" sz="160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600" b="1">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reboot</a:t>
              </a:r>
            </a:p>
          </p:txBody>
        </p:sp>
        <p:sp>
          <p:nvSpPr>
            <p:cNvPr id="16" name="矩形 15"/>
            <p:cNvSpPr/>
            <p:nvPr/>
          </p:nvSpPr>
          <p:spPr>
            <a:xfrm>
              <a:off x="572649" y="4609794"/>
              <a:ext cx="11089232" cy="338554"/>
            </a:xfrm>
            <a:prstGeom prst="rect">
              <a:avLst/>
            </a:prstGeom>
          </p:spPr>
          <p:txBody>
            <a:bodyPr wrap="square">
              <a:noAutofit/>
            </a:bodyPr>
            <a:lstStyle/>
            <a:p>
              <a:pPr fontAlgn="ctr"/>
              <a:r>
                <a:rPr lang="en-US" sz="16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13. Restart a device.</a:t>
              </a:r>
            </a:p>
          </p:txBody>
        </p:sp>
      </p:grpSp>
    </p:spTree>
    <p:extLst>
      <p:ext uri="{BB962C8B-B14F-4D97-AF65-F5344CB8AC3E}">
        <p14:creationId xmlns:p14="http://schemas.microsoft.com/office/powerpoint/2010/main" val="11778500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VRP Basics</a:t>
            </a:r>
          </a:p>
          <a:p>
            <a:r>
              <a:rPr lang="en-US" b="1" dirty="0">
                <a:latin typeface="Huawei Sans" panose="020C0503030203020204" pitchFamily="34" charset="0"/>
                <a:ea typeface="方正兰亭黑简体" panose="02000000000000000000" pitchFamily="2" charset="-122"/>
                <a:sym typeface="Huawei Sans" panose="020C0503030203020204" pitchFamily="34" charset="0"/>
              </a:rPr>
              <a:t>Command Line Basics</a:t>
            </a:r>
          </a:p>
          <a:p>
            <a:pPr marL="728663" lvl="1" indent="-266700"/>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Command Views and Use of Command Views</a:t>
            </a:r>
          </a:p>
          <a:p>
            <a:pPr marL="728663" lvl="1" indent="-266700">
              <a:buFont typeface="微软雅黑" panose="020B0503020204020204" pitchFamily="34" charset="-122"/>
              <a:buChar char="▫"/>
            </a:pPr>
            <a:r>
              <a:rPr 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Basic Configuration Commands</a:t>
            </a:r>
          </a:p>
          <a:p>
            <a:pPr marL="728663" lvl="1" indent="-266700">
              <a:buFont typeface="微软雅黑" panose="020B0503020204020204" pitchFamily="34" charset="-122"/>
              <a:buChar char="▪"/>
            </a:pPr>
            <a:r>
              <a:rPr lang="en-US" b="1" dirty="0">
                <a:latin typeface="Huawei Sans" panose="020C0503030203020204" pitchFamily="34" charset="0"/>
                <a:ea typeface="方正兰亭黑简体" panose="02000000000000000000" pitchFamily="2" charset="-122"/>
                <a:sym typeface="Huawei Sans" panose="020C0503030203020204" pitchFamily="34" charset="0"/>
              </a:rPr>
              <a:t>Case Analysis</a:t>
            </a:r>
          </a:p>
          <a:p>
            <a:pPr marL="403039" lvl="1" indent="0">
              <a:buNone/>
            </a:pPr>
            <a:endParaRPr lang="en-US" altLang="zh-CN" b="1" dirty="0">
              <a:latin typeface="Huawei Sans" panose="020C0503030203020204" pitchFamily="34" charset="0"/>
              <a:ea typeface="方正兰亭黑简体" panose="02000000000000000000" pitchFamily="2" charset="-122"/>
              <a:sym typeface="Huawei Sans" panose="020C0503030203020204" pitchFamily="34" charset="0"/>
            </a:endParaRPr>
          </a:p>
          <a:p>
            <a:pPr marL="0" indent="0">
              <a:buNone/>
            </a:pPr>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7018294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ea typeface="方正兰亭黑简体" panose="02000000000000000000" pitchFamily="2" charset="-122"/>
                <a:sym typeface="Huawei Sans" panose="020C0503030203020204" pitchFamily="34" charset="0"/>
              </a:rPr>
              <a:t>Case 1: File Query Commands and Directory Operations</a:t>
            </a:r>
          </a:p>
        </p:txBody>
      </p:sp>
      <p:grpSp>
        <p:nvGrpSpPr>
          <p:cNvPr id="7" name="组合 6"/>
          <p:cNvGrpSpPr/>
          <p:nvPr/>
        </p:nvGrpSpPr>
        <p:grpSpPr>
          <a:xfrm>
            <a:off x="3141005" y="5372879"/>
            <a:ext cx="845691" cy="1011198"/>
            <a:chOff x="2535638" y="1566746"/>
            <a:chExt cx="845691" cy="1011198"/>
          </a:xfrm>
        </p:grpSpPr>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35638" y="1566746"/>
              <a:ext cx="845691" cy="660624"/>
            </a:xfrm>
            <a:prstGeom prst="rect">
              <a:avLst/>
            </a:prstGeom>
          </p:spPr>
        </p:pic>
        <p:sp>
          <p:nvSpPr>
            <p:cNvPr id="5" name="TextBox 8"/>
            <p:cNvSpPr txBox="1">
              <a:spLocks noChangeArrowheads="1"/>
            </p:cNvSpPr>
            <p:nvPr/>
          </p:nvSpPr>
          <p:spPr bwMode="auto">
            <a:xfrm>
              <a:off x="2702643" y="2270167"/>
              <a:ext cx="5116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RTA</a:t>
              </a:r>
            </a:p>
          </p:txBody>
        </p:sp>
      </p:grpSp>
      <p:sp>
        <p:nvSpPr>
          <p:cNvPr id="6" name="TextBox 8"/>
          <p:cNvSpPr txBox="1">
            <a:spLocks noChangeArrowheads="1"/>
          </p:cNvSpPr>
          <p:nvPr/>
        </p:nvSpPr>
        <p:spPr bwMode="auto">
          <a:xfrm>
            <a:off x="451473" y="1243299"/>
            <a:ext cx="3916339" cy="3582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lnSpc>
                <a:spcPct val="14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Requirement description:</a:t>
            </a:r>
          </a:p>
          <a:p>
            <a:pPr marL="285750" indent="-285750" fontAlgn="ctr">
              <a:lnSpc>
                <a:spcPct val="140000"/>
              </a:lnSpc>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Check information about files and directories in the current directory of a router named RTA.</a:t>
            </a:r>
          </a:p>
          <a:p>
            <a:pPr marL="285750" indent="-285750" fontAlgn="ctr">
              <a:lnSpc>
                <a:spcPct val="140000"/>
              </a:lnSpc>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Create a directory named </a:t>
            </a:r>
            <a:r>
              <a:rPr lang="en-US" sz="1800" b="1"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test</a:t>
            </a:r>
            <a:r>
              <a:rPr lang="en-US" sz="18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 and then delete the directory.</a:t>
            </a:r>
          </a:p>
          <a:p>
            <a:pPr algn="ctr" fontAlgn="ctr">
              <a:lnSpc>
                <a:spcPct val="140000"/>
              </a:lnSpc>
            </a:pPr>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5566410" y="1287689"/>
            <a:ext cx="5692140" cy="5047536"/>
          </a:xfrm>
          <a:prstGeom prst="rect">
            <a:avLst/>
          </a:prstGeom>
          <a:solidFill>
            <a:srgbClr val="F4FBFE"/>
          </a:solidFill>
          <a:ln>
            <a:solidFill>
              <a:srgbClr val="99DFF9"/>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pwd</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flash:</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dir</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Directory of flash:/</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Idx</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Attr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Size(Byte)  Date        Time(LMT)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FileName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0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	Dec 27 2019  02:54:09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dhcp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121,802	May 26 2014 09:20:58   portalpage.zip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2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2,263	Dec 27 2019  02:53:59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statemach.efs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3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828,482	May 26 2014 09:20:58   sslvpn.zip</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1,090,732 KB total (784,464 KB free)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mkdir</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test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dir</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Directory of flash:/</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Idx</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Attr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Size(Byte)  Date        Time(LMT)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FileName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0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	Dec 27 2019 02:54:39     test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	Dec 27 2019 02:54:09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dhcp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2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121,802	May 26 2014 09:20:58    portalpage.zip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3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2,263	Dec 27 2019 02:53:59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statemach.efs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4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828,482	May 26 2014 09:20:58    sslvpn.zip</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1,090,732 KB total (784,460 KB free)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rmdir</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 test</a:t>
            </a:r>
          </a:p>
        </p:txBody>
      </p:sp>
      <p:sp>
        <p:nvSpPr>
          <p:cNvPr id="9" name="梯形 2"/>
          <p:cNvSpPr/>
          <p:nvPr/>
        </p:nvSpPr>
        <p:spPr>
          <a:xfrm rot="5400000" flipH="1" flipV="1">
            <a:off x="2216991" y="3036290"/>
            <a:ext cx="5117606" cy="1578194"/>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7008716"/>
              <a:gd name="connsiteY0" fmla="*/ 734506 h 1291038"/>
              <a:gd name="connsiteX1" fmla="*/ 1804458 w 7008716"/>
              <a:gd name="connsiteY1" fmla="*/ 7620 h 1291038"/>
              <a:gd name="connsiteX2" fmla="*/ 2901942 w 7008716"/>
              <a:gd name="connsiteY2" fmla="*/ 0 h 1291038"/>
              <a:gd name="connsiteX3" fmla="*/ 7008716 w 7008716"/>
              <a:gd name="connsiteY3" fmla="*/ 1291038 h 1291038"/>
              <a:gd name="connsiteX4" fmla="*/ 0 w 7008716"/>
              <a:gd name="connsiteY4" fmla="*/ 734506 h 1291038"/>
              <a:gd name="connsiteX0" fmla="*/ 0 w 5254067"/>
              <a:gd name="connsiteY0" fmla="*/ 1273085 h 1291038"/>
              <a:gd name="connsiteX1" fmla="*/ 49809 w 5254067"/>
              <a:gd name="connsiteY1" fmla="*/ 7620 h 1291038"/>
              <a:gd name="connsiteX2" fmla="*/ 1147293 w 5254067"/>
              <a:gd name="connsiteY2" fmla="*/ 0 h 1291038"/>
              <a:gd name="connsiteX3" fmla="*/ 5254067 w 5254067"/>
              <a:gd name="connsiteY3" fmla="*/ 1291038 h 1291038"/>
              <a:gd name="connsiteX4" fmla="*/ 0 w 5254067"/>
              <a:gd name="connsiteY4" fmla="*/ 1273085 h 1291038"/>
              <a:gd name="connsiteX0" fmla="*/ 0 w 5254067"/>
              <a:gd name="connsiteY0" fmla="*/ 1273085 h 1291038"/>
              <a:gd name="connsiteX1" fmla="*/ 477223 w 5254067"/>
              <a:gd name="connsiteY1" fmla="*/ 7622 h 1291038"/>
              <a:gd name="connsiteX2" fmla="*/ 1147293 w 5254067"/>
              <a:gd name="connsiteY2" fmla="*/ 0 h 1291038"/>
              <a:gd name="connsiteX3" fmla="*/ 5254067 w 5254067"/>
              <a:gd name="connsiteY3" fmla="*/ 1291038 h 1291038"/>
              <a:gd name="connsiteX4" fmla="*/ 0 w 5254067"/>
              <a:gd name="connsiteY4" fmla="*/ 1273085 h 1291038"/>
              <a:gd name="connsiteX0" fmla="*/ 0 w 5254067"/>
              <a:gd name="connsiteY0" fmla="*/ 1265463 h 1283416"/>
              <a:gd name="connsiteX1" fmla="*/ 477223 w 5254067"/>
              <a:gd name="connsiteY1" fmla="*/ 0 h 1283416"/>
              <a:gd name="connsiteX2" fmla="*/ 1001072 w 5254067"/>
              <a:gd name="connsiteY2" fmla="*/ 1356 h 1283416"/>
              <a:gd name="connsiteX3" fmla="*/ 5254067 w 5254067"/>
              <a:gd name="connsiteY3" fmla="*/ 1283416 h 1283416"/>
              <a:gd name="connsiteX4" fmla="*/ 0 w 5254067"/>
              <a:gd name="connsiteY4" fmla="*/ 1265463 h 1283416"/>
              <a:gd name="connsiteX0" fmla="*/ 0 w 5254067"/>
              <a:gd name="connsiteY0" fmla="*/ 1265463 h 1283416"/>
              <a:gd name="connsiteX1" fmla="*/ 420985 w 5254067"/>
              <a:gd name="connsiteY1" fmla="*/ 0 h 1283416"/>
              <a:gd name="connsiteX2" fmla="*/ 1001072 w 5254067"/>
              <a:gd name="connsiteY2" fmla="*/ 1356 h 1283416"/>
              <a:gd name="connsiteX3" fmla="*/ 5254067 w 5254067"/>
              <a:gd name="connsiteY3" fmla="*/ 1283416 h 1283416"/>
              <a:gd name="connsiteX4" fmla="*/ 0 w 5254067"/>
              <a:gd name="connsiteY4" fmla="*/ 1265463 h 1283416"/>
              <a:gd name="connsiteX0" fmla="*/ 0 w 5287810"/>
              <a:gd name="connsiteY0" fmla="*/ 1265463 h 1301368"/>
              <a:gd name="connsiteX1" fmla="*/ 420985 w 5287810"/>
              <a:gd name="connsiteY1" fmla="*/ 0 h 1301368"/>
              <a:gd name="connsiteX2" fmla="*/ 1001072 w 5287810"/>
              <a:gd name="connsiteY2" fmla="*/ 1356 h 1301368"/>
              <a:gd name="connsiteX3" fmla="*/ 5287810 w 5287810"/>
              <a:gd name="connsiteY3" fmla="*/ 1301368 h 1301368"/>
              <a:gd name="connsiteX4" fmla="*/ 0 w 5287810"/>
              <a:gd name="connsiteY4" fmla="*/ 1265463 h 1301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7810" h="1301368">
                <a:moveTo>
                  <a:pt x="0" y="1265463"/>
                </a:moveTo>
                <a:lnTo>
                  <a:pt x="420985" y="0"/>
                </a:lnTo>
                <a:lnTo>
                  <a:pt x="1001072" y="1356"/>
                </a:lnTo>
                <a:lnTo>
                  <a:pt x="5287810" y="1301368"/>
                </a:lnTo>
                <a:lnTo>
                  <a:pt x="0" y="1265463"/>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Tree>
    <p:extLst>
      <p:ext uri="{BB962C8B-B14F-4D97-AF65-F5344CB8AC3E}">
        <p14:creationId xmlns:p14="http://schemas.microsoft.com/office/powerpoint/2010/main" val="41376137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sym typeface="Huawei Sans" panose="020C0503030203020204" pitchFamily="34" charset="0"/>
              </a:rPr>
              <a:t>Case 2: File Operations (1)</a:t>
            </a:r>
            <a:endParaRPr lang="en-US">
              <a:sym typeface="Huawei Sans" panose="020C0503030203020204" pitchFamily="34" charset="0"/>
            </a:endParaRPr>
          </a:p>
        </p:txBody>
      </p:sp>
      <p:grpSp>
        <p:nvGrpSpPr>
          <p:cNvPr id="7" name="组合 6"/>
          <p:cNvGrpSpPr/>
          <p:nvPr/>
        </p:nvGrpSpPr>
        <p:grpSpPr>
          <a:xfrm>
            <a:off x="3141005" y="5372879"/>
            <a:ext cx="845691" cy="1011198"/>
            <a:chOff x="2535638" y="1566746"/>
            <a:chExt cx="845691" cy="1011198"/>
          </a:xfrm>
        </p:grpSpPr>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35638" y="1566746"/>
              <a:ext cx="845691" cy="660624"/>
            </a:xfrm>
            <a:prstGeom prst="rect">
              <a:avLst/>
            </a:prstGeom>
          </p:spPr>
        </p:pic>
        <p:sp>
          <p:nvSpPr>
            <p:cNvPr id="5" name="TextBox 8"/>
            <p:cNvSpPr txBox="1">
              <a:spLocks noChangeArrowheads="1"/>
            </p:cNvSpPr>
            <p:nvPr/>
          </p:nvSpPr>
          <p:spPr bwMode="auto">
            <a:xfrm>
              <a:off x="2702643" y="2270167"/>
              <a:ext cx="5116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RTA</a:t>
              </a:r>
            </a:p>
          </p:txBody>
        </p:sp>
      </p:grpSp>
      <p:sp>
        <p:nvSpPr>
          <p:cNvPr id="6" name="TextBox 8"/>
          <p:cNvSpPr txBox="1">
            <a:spLocks noChangeArrowheads="1"/>
          </p:cNvSpPr>
          <p:nvPr/>
        </p:nvSpPr>
        <p:spPr bwMode="auto">
          <a:xfrm>
            <a:off x="451473" y="1242793"/>
            <a:ext cx="392899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lnSpc>
                <a:spcPct val="14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Requirement description:</a:t>
            </a:r>
          </a:p>
          <a:p>
            <a:pPr marL="285750" indent="-285750" fontAlgn="ctr">
              <a:lnSpc>
                <a:spcPct val="140000"/>
              </a:lnSpc>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Rename the </a:t>
            </a: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huawei.txt</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file </a:t>
            </a: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save.zip</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a:t>
            </a:r>
          </a:p>
          <a:p>
            <a:pPr marL="285750" indent="-285750" fontAlgn="ctr">
              <a:lnSpc>
                <a:spcPct val="140000"/>
              </a:lnSpc>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Make a copy for the </a:t>
            </a: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save.zip</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file and name the copy </a:t>
            </a: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file.txt</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a:t>
            </a:r>
          </a:p>
          <a:p>
            <a:pPr marL="285750" indent="-285750" fontAlgn="ctr">
              <a:lnSpc>
                <a:spcPct val="140000"/>
              </a:lnSpc>
              <a:buFont typeface="Arial" panose="020B0604020202020204" pitchFamily="34" charset="0"/>
              <a:buChar char="•"/>
            </a:pP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Move the </a:t>
            </a:r>
            <a:r>
              <a:rPr lang="en-US" sz="1800" b="1"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file.txt</a:t>
            </a: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 file to the </a:t>
            </a:r>
            <a:r>
              <a:rPr lang="en-US" sz="1800" b="1" dirty="0" err="1">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dhcp</a:t>
            </a: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 directory.</a:t>
            </a:r>
          </a:p>
          <a:p>
            <a:pPr marL="285750" indent="-285750" fontAlgn="ctr">
              <a:lnSpc>
                <a:spcPct val="140000"/>
              </a:lnSpc>
              <a:buFont typeface="Arial" panose="020B0604020202020204" pitchFamily="34" charset="0"/>
              <a:buChar char="•"/>
            </a:pP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Delete the </a:t>
            </a:r>
            <a:r>
              <a:rPr lang="en-US" sz="1800" b="1"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file.txt</a:t>
            </a: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 file.</a:t>
            </a:r>
          </a:p>
          <a:p>
            <a:pPr marL="285750" indent="-285750" fontAlgn="ctr">
              <a:lnSpc>
                <a:spcPct val="140000"/>
              </a:lnSpc>
              <a:buFont typeface="Arial" panose="020B0604020202020204" pitchFamily="34" charset="0"/>
              <a:buChar char="•"/>
            </a:pP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Restore the deleted file </a:t>
            </a:r>
            <a:r>
              <a:rPr lang="en-US" sz="1800" b="1"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file.txt</a:t>
            </a: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lnSpc>
                <a:spcPct val="140000"/>
              </a:lnSpc>
            </a:pPr>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5566410" y="1287689"/>
            <a:ext cx="5692140" cy="5047536"/>
          </a:xfrm>
          <a:prstGeom prst="rect">
            <a:avLst/>
          </a:prstGeom>
          <a:solidFill>
            <a:srgbClr val="F4FBFE"/>
          </a:solidFill>
          <a:ln>
            <a:solidFill>
              <a:srgbClr val="99DFF9"/>
            </a:solidFill>
          </a:ln>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rename huawei.txt save.zip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dir</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Directory of flash:/</a:t>
            </a:r>
          </a:p>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Idx</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Attr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Size(Byte)    Date        Time(LMT)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FileName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0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     Mar 04 2020 04:39:52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dhcp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121,802  May 26 2014 09:20:58   portalpage.zip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2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828,482  Mar 04 2020 04:51:45   save.zip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3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2,263    Mar 04 2020 04:39:45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statemach.efs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4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828,482  May 26 2014 09:20:58   sslvpn.zip</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1,090,732 KB total (784,464 KB free)</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dirty="0">
                <a:latin typeface="Huawei Sans" panose="020C0503030203020204" pitchFamily="34" charset="0"/>
                <a:ea typeface="方正兰亭黑简体" panose="02000000000000000000" pitchFamily="2" charset="-122"/>
                <a:sym typeface="Huawei Sans" panose="020C0503030203020204" pitchFamily="34" charset="0"/>
              </a:rPr>
              <a:t>copy save.zip file.txt</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dirty="0" err="1">
                <a:latin typeface="Huawei Sans" panose="020C0503030203020204" pitchFamily="34" charset="0"/>
                <a:ea typeface="方正兰亭黑简体" panose="02000000000000000000" pitchFamily="2" charset="-122"/>
                <a:sym typeface="Huawei Sans" panose="020C0503030203020204" pitchFamily="34" charset="0"/>
              </a:rPr>
              <a:t>dir</a:t>
            </a:r>
            <a:endParaRPr lang="en-US" sz="1400" b="1"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Directory of flash:/</a:t>
            </a:r>
          </a:p>
          <a:p>
            <a:pPr fontAlgn="ct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Idx</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Attr</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Size(Byte)     Date        Time(LMT)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FileName</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0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      Mar 04 2020 04:39:52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dhcp</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1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121,802  May 26 2014 09:20:58   portalpage.zip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2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828,482  Mar 04 2020 04:51:45   save.zip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3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2,263    Mar 04 2020 04:39:45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statemach.efs</a:t>
            </a:r>
            <a:endParaRPr lang="en-US"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4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828,482  May 26 2014 09:20:58   sslvpn.zip</a:t>
            </a: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5  -</a:t>
            </a:r>
            <a:r>
              <a:rPr lang="en-US" sz="1400" dirty="0" err="1">
                <a:latin typeface="Huawei Sans" panose="020C0503030203020204" pitchFamily="34" charset="0"/>
                <a:ea typeface="方正兰亭黑简体" panose="02000000000000000000" pitchFamily="2" charset="-122"/>
                <a:sym typeface="Huawei Sans" panose="020C0503030203020204" pitchFamily="34" charset="0"/>
              </a:rPr>
              <a:t>rw</a:t>
            </a:r>
            <a:r>
              <a:rPr lang="en-US" sz="1400" dirty="0">
                <a:latin typeface="Huawei Sans" panose="020C0503030203020204" pitchFamily="34" charset="0"/>
                <a:ea typeface="方正兰亭黑简体" panose="02000000000000000000" pitchFamily="2" charset="-122"/>
                <a:sym typeface="Huawei Sans" panose="020C0503030203020204" pitchFamily="34" charset="0"/>
              </a:rPr>
              <a:t>-        828,482  Mar 04 2020 04:56:05   file.txt</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1,090,732 KB total (784,340 KB free)</a:t>
            </a:r>
          </a:p>
        </p:txBody>
      </p:sp>
      <p:sp>
        <p:nvSpPr>
          <p:cNvPr id="9" name="梯形 2"/>
          <p:cNvSpPr/>
          <p:nvPr/>
        </p:nvSpPr>
        <p:spPr>
          <a:xfrm rot="5400000" flipH="1" flipV="1">
            <a:off x="2216991" y="3036290"/>
            <a:ext cx="5117606" cy="1578194"/>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7008716"/>
              <a:gd name="connsiteY0" fmla="*/ 734506 h 1291038"/>
              <a:gd name="connsiteX1" fmla="*/ 1804458 w 7008716"/>
              <a:gd name="connsiteY1" fmla="*/ 7620 h 1291038"/>
              <a:gd name="connsiteX2" fmla="*/ 2901942 w 7008716"/>
              <a:gd name="connsiteY2" fmla="*/ 0 h 1291038"/>
              <a:gd name="connsiteX3" fmla="*/ 7008716 w 7008716"/>
              <a:gd name="connsiteY3" fmla="*/ 1291038 h 1291038"/>
              <a:gd name="connsiteX4" fmla="*/ 0 w 7008716"/>
              <a:gd name="connsiteY4" fmla="*/ 734506 h 1291038"/>
              <a:gd name="connsiteX0" fmla="*/ 0 w 5254067"/>
              <a:gd name="connsiteY0" fmla="*/ 1273085 h 1291038"/>
              <a:gd name="connsiteX1" fmla="*/ 49809 w 5254067"/>
              <a:gd name="connsiteY1" fmla="*/ 7620 h 1291038"/>
              <a:gd name="connsiteX2" fmla="*/ 1147293 w 5254067"/>
              <a:gd name="connsiteY2" fmla="*/ 0 h 1291038"/>
              <a:gd name="connsiteX3" fmla="*/ 5254067 w 5254067"/>
              <a:gd name="connsiteY3" fmla="*/ 1291038 h 1291038"/>
              <a:gd name="connsiteX4" fmla="*/ 0 w 5254067"/>
              <a:gd name="connsiteY4" fmla="*/ 1273085 h 1291038"/>
              <a:gd name="connsiteX0" fmla="*/ 0 w 5254067"/>
              <a:gd name="connsiteY0" fmla="*/ 1273085 h 1291038"/>
              <a:gd name="connsiteX1" fmla="*/ 477223 w 5254067"/>
              <a:gd name="connsiteY1" fmla="*/ 7622 h 1291038"/>
              <a:gd name="connsiteX2" fmla="*/ 1147293 w 5254067"/>
              <a:gd name="connsiteY2" fmla="*/ 0 h 1291038"/>
              <a:gd name="connsiteX3" fmla="*/ 5254067 w 5254067"/>
              <a:gd name="connsiteY3" fmla="*/ 1291038 h 1291038"/>
              <a:gd name="connsiteX4" fmla="*/ 0 w 5254067"/>
              <a:gd name="connsiteY4" fmla="*/ 1273085 h 1291038"/>
              <a:gd name="connsiteX0" fmla="*/ 0 w 5254067"/>
              <a:gd name="connsiteY0" fmla="*/ 1265463 h 1283416"/>
              <a:gd name="connsiteX1" fmla="*/ 477223 w 5254067"/>
              <a:gd name="connsiteY1" fmla="*/ 0 h 1283416"/>
              <a:gd name="connsiteX2" fmla="*/ 1001072 w 5254067"/>
              <a:gd name="connsiteY2" fmla="*/ 1356 h 1283416"/>
              <a:gd name="connsiteX3" fmla="*/ 5254067 w 5254067"/>
              <a:gd name="connsiteY3" fmla="*/ 1283416 h 1283416"/>
              <a:gd name="connsiteX4" fmla="*/ 0 w 5254067"/>
              <a:gd name="connsiteY4" fmla="*/ 1265463 h 1283416"/>
              <a:gd name="connsiteX0" fmla="*/ 0 w 5254067"/>
              <a:gd name="connsiteY0" fmla="*/ 1265463 h 1283416"/>
              <a:gd name="connsiteX1" fmla="*/ 420985 w 5254067"/>
              <a:gd name="connsiteY1" fmla="*/ 0 h 1283416"/>
              <a:gd name="connsiteX2" fmla="*/ 1001072 w 5254067"/>
              <a:gd name="connsiteY2" fmla="*/ 1356 h 1283416"/>
              <a:gd name="connsiteX3" fmla="*/ 5254067 w 5254067"/>
              <a:gd name="connsiteY3" fmla="*/ 1283416 h 1283416"/>
              <a:gd name="connsiteX4" fmla="*/ 0 w 5254067"/>
              <a:gd name="connsiteY4" fmla="*/ 1265463 h 1283416"/>
              <a:gd name="connsiteX0" fmla="*/ 0 w 5287810"/>
              <a:gd name="connsiteY0" fmla="*/ 1265463 h 1301368"/>
              <a:gd name="connsiteX1" fmla="*/ 420985 w 5287810"/>
              <a:gd name="connsiteY1" fmla="*/ 0 h 1301368"/>
              <a:gd name="connsiteX2" fmla="*/ 1001072 w 5287810"/>
              <a:gd name="connsiteY2" fmla="*/ 1356 h 1301368"/>
              <a:gd name="connsiteX3" fmla="*/ 5287810 w 5287810"/>
              <a:gd name="connsiteY3" fmla="*/ 1301368 h 1301368"/>
              <a:gd name="connsiteX4" fmla="*/ 0 w 5287810"/>
              <a:gd name="connsiteY4" fmla="*/ 1265463 h 1301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7810" h="1301368">
                <a:moveTo>
                  <a:pt x="0" y="1265463"/>
                </a:moveTo>
                <a:lnTo>
                  <a:pt x="420985" y="0"/>
                </a:lnTo>
                <a:lnTo>
                  <a:pt x="1001072" y="1356"/>
                </a:lnTo>
                <a:lnTo>
                  <a:pt x="5287810" y="1301368"/>
                </a:lnTo>
                <a:lnTo>
                  <a:pt x="0" y="1265463"/>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Tree>
    <p:extLst>
      <p:ext uri="{BB962C8B-B14F-4D97-AF65-F5344CB8AC3E}">
        <p14:creationId xmlns:p14="http://schemas.microsoft.com/office/powerpoint/2010/main" val="37385540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sz="quarter" idx="11"/>
          </p:nvPr>
        </p:nvSpPr>
        <p:spPr/>
        <p:txBody>
          <a:bodyPr/>
          <a:lstStyle/>
          <a:p>
            <a:r>
              <a:rPr lang="en-US" smtClean="0">
                <a:sym typeface="Huawei Sans" panose="020C0503030203020204" pitchFamily="34" charset="0"/>
              </a:rPr>
              <a:t>On completion of this course, you will be able to:</a:t>
            </a:r>
          </a:p>
          <a:p>
            <a:pPr lvl="1"/>
            <a:r>
              <a:rPr lang="en-US" smtClean="0">
                <a:sym typeface="Huawei Sans" panose="020C0503030203020204" pitchFamily="34" charset="0"/>
              </a:rPr>
              <a:t>Understand VRP basics.</a:t>
            </a:r>
          </a:p>
          <a:p>
            <a:pPr lvl="1"/>
            <a:r>
              <a:rPr lang="en-US" smtClean="0">
                <a:sym typeface="Huawei Sans" panose="020C0503030203020204" pitchFamily="34" charset="0"/>
              </a:rPr>
              <a:t>Learn how to use CLI.</a:t>
            </a:r>
          </a:p>
          <a:p>
            <a:pPr lvl="1"/>
            <a:r>
              <a:rPr lang="en-US" smtClean="0">
                <a:sym typeface="Huawei Sans" panose="020C0503030203020204" pitchFamily="34" charset="0"/>
              </a:rPr>
              <a:t>Master basic CLI commands.</a:t>
            </a:r>
          </a:p>
          <a:p>
            <a:endParaRPr lang="zh-CN" altLang="en-US" dirty="0">
              <a:sym typeface="Huawei Sans" panose="020C0503030203020204" pitchFamily="34" charset="0"/>
            </a:endParaRPr>
          </a:p>
        </p:txBody>
      </p:sp>
    </p:spTree>
    <p:extLst>
      <p:ext uri="{BB962C8B-B14F-4D97-AF65-F5344CB8AC3E}">
        <p14:creationId xmlns:p14="http://schemas.microsoft.com/office/powerpoint/2010/main" val="3474183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Case 2: File Operations (2)</a:t>
            </a:r>
          </a:p>
        </p:txBody>
      </p:sp>
      <p:grpSp>
        <p:nvGrpSpPr>
          <p:cNvPr id="7" name="组合 6"/>
          <p:cNvGrpSpPr/>
          <p:nvPr/>
        </p:nvGrpSpPr>
        <p:grpSpPr>
          <a:xfrm>
            <a:off x="3141005" y="5372879"/>
            <a:ext cx="845691" cy="1011198"/>
            <a:chOff x="2535638" y="1566746"/>
            <a:chExt cx="845691" cy="1011198"/>
          </a:xfrm>
        </p:grpSpPr>
        <p:pic>
          <p:nvPicPr>
            <p:cNvPr id="3" name="图片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535638" y="1566746"/>
              <a:ext cx="845691" cy="660624"/>
            </a:xfrm>
            <a:prstGeom prst="rect">
              <a:avLst/>
            </a:prstGeom>
          </p:spPr>
        </p:pic>
        <p:sp>
          <p:nvSpPr>
            <p:cNvPr id="5" name="TextBox 8"/>
            <p:cNvSpPr txBox="1">
              <a:spLocks noChangeArrowheads="1"/>
            </p:cNvSpPr>
            <p:nvPr/>
          </p:nvSpPr>
          <p:spPr bwMode="auto">
            <a:xfrm>
              <a:off x="2702643" y="2270167"/>
              <a:ext cx="5116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RTA</a:t>
              </a:r>
            </a:p>
          </p:txBody>
        </p:sp>
      </p:grpSp>
      <p:sp>
        <p:nvSpPr>
          <p:cNvPr id="6" name="TextBox 8"/>
          <p:cNvSpPr txBox="1">
            <a:spLocks noChangeArrowheads="1"/>
          </p:cNvSpPr>
          <p:nvPr/>
        </p:nvSpPr>
        <p:spPr bwMode="auto">
          <a:xfrm>
            <a:off x="451473" y="1242133"/>
            <a:ext cx="392899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sz="2100">
                <a:solidFill>
                  <a:schemeClr val="tx1"/>
                </a:solidFill>
                <a:latin typeface="Arial" panose="020B0604020202020204" pitchFamily="34" charset="0"/>
                <a:ea typeface="MS PGothic" panose="020B0600070205080204" pitchFamily="34" charset="-128"/>
              </a:defRPr>
            </a:lvl1pPr>
            <a:lvl2pPr marL="742950" indent="-285750">
              <a:defRPr sz="2100">
                <a:solidFill>
                  <a:schemeClr val="tx1"/>
                </a:solidFill>
                <a:latin typeface="Arial" panose="020B0604020202020204" pitchFamily="34" charset="0"/>
                <a:ea typeface="MS PGothic" panose="020B0600070205080204" pitchFamily="34" charset="-128"/>
              </a:defRPr>
            </a:lvl2pPr>
            <a:lvl3pPr marL="1143000" indent="-228600">
              <a:defRPr sz="2100">
                <a:solidFill>
                  <a:schemeClr val="tx1"/>
                </a:solidFill>
                <a:latin typeface="Arial" panose="020B0604020202020204" pitchFamily="34" charset="0"/>
                <a:ea typeface="MS PGothic" panose="020B0600070205080204" pitchFamily="34" charset="-128"/>
              </a:defRPr>
            </a:lvl3pPr>
            <a:lvl4pPr marL="1600200" indent="-228600">
              <a:defRPr sz="2100">
                <a:solidFill>
                  <a:schemeClr val="tx1"/>
                </a:solidFill>
                <a:latin typeface="Arial" panose="020B0604020202020204" pitchFamily="34" charset="0"/>
                <a:ea typeface="MS PGothic" panose="020B0600070205080204" pitchFamily="34" charset="-128"/>
              </a:defRPr>
            </a:lvl4pPr>
            <a:lvl5pPr marL="2057400" indent="-228600">
              <a:defRPr sz="21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lnSpc>
                <a:spcPct val="140000"/>
              </a:lnSpc>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Requirement description:</a:t>
            </a:r>
          </a:p>
          <a:p>
            <a:pPr marL="285750" indent="-285750" fontAlgn="ctr">
              <a:lnSpc>
                <a:spcPct val="140000"/>
              </a:lnSpc>
              <a:buFont typeface="Arial" panose="020B0604020202020204" pitchFamily="34" charset="0"/>
              <a:buChar char="•"/>
            </a:pP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Rename the </a:t>
            </a:r>
            <a:r>
              <a:rPr lang="en-US" sz="1800" b="1"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huawei.txt</a:t>
            </a: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 file </a:t>
            </a:r>
            <a:r>
              <a:rPr lang="en-US" sz="1800" b="1"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save.zip</a:t>
            </a: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a:t>
            </a:r>
          </a:p>
          <a:p>
            <a:pPr marL="285750" indent="-285750" fontAlgn="ctr">
              <a:lnSpc>
                <a:spcPct val="140000"/>
              </a:lnSpc>
              <a:buFont typeface="Arial" panose="020B0604020202020204" pitchFamily="34" charset="0"/>
              <a:buChar char="•"/>
            </a:pP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Copy the </a:t>
            </a:r>
            <a:r>
              <a:rPr lang="en-US" sz="1800" b="1"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save.zip</a:t>
            </a: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 file to the </a:t>
            </a:r>
            <a:r>
              <a:rPr lang="en-US" sz="1800" b="1"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file.txt</a:t>
            </a:r>
            <a:r>
              <a:rPr lang="en-US" sz="1800" dirty="0">
                <a:solidFill>
                  <a:schemeClr val="bg1">
                    <a:lumMod val="65000"/>
                  </a:schemeClr>
                </a:solidFill>
                <a:latin typeface="Huawei Sans" panose="020C0503030203020204" pitchFamily="34" charset="0"/>
                <a:ea typeface="方正兰亭黑简体" panose="02000000000000000000" pitchFamily="2" charset="-122"/>
                <a:sym typeface="Huawei Sans" panose="020C0503030203020204" pitchFamily="34" charset="0"/>
              </a:rPr>
              <a:t> file.</a:t>
            </a:r>
          </a:p>
          <a:p>
            <a:pPr marL="285750" indent="-285750" fontAlgn="ctr">
              <a:lnSpc>
                <a:spcPct val="140000"/>
              </a:lnSpc>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Move the </a:t>
            </a: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file.txt</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file to the </a:t>
            </a:r>
            <a:r>
              <a:rPr lang="en-US" sz="1800" b="1" dirty="0" err="1">
                <a:latin typeface="Huawei Sans" panose="020C0503030203020204" pitchFamily="34" charset="0"/>
                <a:ea typeface="方正兰亭黑简体" panose="02000000000000000000" pitchFamily="2" charset="-122"/>
                <a:sym typeface="Huawei Sans" panose="020C0503030203020204" pitchFamily="34" charset="0"/>
              </a:rPr>
              <a:t>dhcp</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directory.</a:t>
            </a:r>
          </a:p>
          <a:p>
            <a:pPr marL="285750" indent="-285750" fontAlgn="ctr">
              <a:lnSpc>
                <a:spcPct val="140000"/>
              </a:lnSpc>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Delete the </a:t>
            </a: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file.txt</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 file.</a:t>
            </a:r>
          </a:p>
          <a:p>
            <a:pPr marL="285750" indent="-285750" fontAlgn="ctr">
              <a:lnSpc>
                <a:spcPct val="140000"/>
              </a:lnSpc>
              <a:buFont typeface="Arial" panose="020B0604020202020204" pitchFamily="34" charset="0"/>
              <a:buChar char="•"/>
            </a:pPr>
            <a:r>
              <a:rPr lang="en-US" sz="1800" dirty="0">
                <a:latin typeface="Huawei Sans" panose="020C0503030203020204" pitchFamily="34" charset="0"/>
                <a:ea typeface="方正兰亭黑简体" panose="02000000000000000000" pitchFamily="2" charset="-122"/>
                <a:sym typeface="Huawei Sans" panose="020C0503030203020204" pitchFamily="34" charset="0"/>
              </a:rPr>
              <a:t>Restore the deleted file </a:t>
            </a:r>
            <a:r>
              <a:rPr lang="en-US" sz="1800" b="1" dirty="0">
                <a:latin typeface="Huawei Sans" panose="020C0503030203020204" pitchFamily="34" charset="0"/>
                <a:ea typeface="方正兰亭黑简体" panose="02000000000000000000" pitchFamily="2" charset="-122"/>
                <a:sym typeface="Huawei Sans" panose="020C0503030203020204" pitchFamily="34" charset="0"/>
              </a:rPr>
              <a:t>file.txt</a:t>
            </a:r>
            <a:r>
              <a:rPr lang="en-US" sz="1800" dirty="0">
                <a:latin typeface="Huawei Sans" panose="020C0503030203020204" pitchFamily="34" charset="0"/>
                <a:ea typeface="方正兰亭黑简体" panose="02000000000000000000" pitchFamily="2" charset="-122"/>
                <a:sym typeface="Huawei Sans" panose="020C0503030203020204" pitchFamily="34" charset="0"/>
              </a:rPr>
              <a:t>.</a:t>
            </a:r>
          </a:p>
          <a:p>
            <a:pPr algn="ctr" fontAlgn="ctr">
              <a:lnSpc>
                <a:spcPct val="140000"/>
              </a:lnSpc>
            </a:pPr>
            <a:endParaRPr lang="zh-CN" altLang="en-US" sz="18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 name="文本框 3"/>
          <p:cNvSpPr txBox="1"/>
          <p:nvPr/>
        </p:nvSpPr>
        <p:spPr>
          <a:xfrm>
            <a:off x="5566410" y="1298322"/>
            <a:ext cx="5692140" cy="5047536"/>
          </a:xfrm>
          <a:prstGeom prst="rect">
            <a:avLst/>
          </a:prstGeom>
          <a:solidFill>
            <a:srgbClr val="F4FBFE"/>
          </a:solidFill>
          <a:ln>
            <a:solidFill>
              <a:srgbClr val="99DFF9"/>
            </a:solidFill>
          </a:ln>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a:latin typeface="Huawei Sans" panose="020C0503030203020204" pitchFamily="34" charset="0"/>
                <a:ea typeface="方正兰亭黑简体" panose="02000000000000000000" pitchFamily="2" charset="-122"/>
                <a:sym typeface="Huawei Sans" panose="020C0503030203020204" pitchFamily="34" charset="0"/>
              </a:rPr>
              <a:t>move file.txt flash:/dhcp/ </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a:latin typeface="Huawei Sans" panose="020C0503030203020204" pitchFamily="34" charset="0"/>
                <a:ea typeface="方正兰亭黑简体" panose="02000000000000000000" pitchFamily="2" charset="-122"/>
                <a:sym typeface="Huawei Sans" panose="020C0503030203020204" pitchFamily="34" charset="0"/>
              </a:rPr>
              <a:t>cd dhcp</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a:latin typeface="Huawei Sans" panose="020C0503030203020204" pitchFamily="34" charset="0"/>
                <a:ea typeface="方正兰亭黑简体" panose="02000000000000000000" pitchFamily="2" charset="-122"/>
                <a:sym typeface="Huawei Sans" panose="020C0503030203020204" pitchFamily="34" charset="0"/>
              </a:rPr>
              <a:t>dir</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Directory of flash:/dhcp/</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  Idx  Attr     Size(Byte)  Date        Time(LMT)    FileName </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    0  -rw-         98         Dec 27 2019 02:54:09    dhcp-duid.txt</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    1  -rw-        121,802  Dec 27 2019 03:13:50    file.txt</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1,090,732 KB total (784,344 KB free)</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a:latin typeface="Huawei Sans" panose="020C0503030203020204" pitchFamily="34" charset="0"/>
                <a:ea typeface="方正兰亭黑简体" panose="02000000000000000000" pitchFamily="2" charset="-122"/>
                <a:sym typeface="Huawei Sans" panose="020C0503030203020204" pitchFamily="34" charset="0"/>
              </a:rPr>
              <a:t>delete file.txt</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a:latin typeface="Huawei Sans" panose="020C0503030203020204" pitchFamily="34" charset="0"/>
                <a:ea typeface="方正兰亭黑简体" panose="02000000000000000000" pitchFamily="2" charset="-122"/>
                <a:sym typeface="Huawei Sans" panose="020C0503030203020204" pitchFamily="34" charset="0"/>
              </a:rPr>
              <a:t>dir</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Directory of flash:/dhcp/</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  Idx  Attr     Size(Byte)  Date        Time(LMT)    FileName </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    0  -rw-             98  Dec 27 2019 02:54:09       dhcp-duid.txt</a:t>
            </a:r>
          </a:p>
          <a:p>
            <a:pPr fontAlgn="ctr"/>
            <a:endParaRPr lang="en-US" altLang="zh-CN" sz="1400"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1,090,732 KB total (784,340 KB free)</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a:latin typeface="Huawei Sans" panose="020C0503030203020204" pitchFamily="34" charset="0"/>
                <a:ea typeface="方正兰亭黑简体" panose="02000000000000000000" pitchFamily="2" charset="-122"/>
                <a:sym typeface="Huawei Sans" panose="020C0503030203020204" pitchFamily="34" charset="0"/>
              </a:rPr>
              <a:t>undelete file.txt</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&lt;Huawei&gt;</a:t>
            </a:r>
            <a:r>
              <a:rPr lang="en-US" sz="1400" b="1">
                <a:latin typeface="Huawei Sans" panose="020C0503030203020204" pitchFamily="34" charset="0"/>
                <a:ea typeface="方正兰亭黑简体" panose="02000000000000000000" pitchFamily="2" charset="-122"/>
                <a:sym typeface="Huawei Sans" panose="020C0503030203020204" pitchFamily="34" charset="0"/>
              </a:rPr>
              <a:t>dir</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Directory of flash:/dhcp/</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  Idx  Attr     Size(Byte)  Date        Time(LMT)    FileName </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    0  -rw-         98         Dec 27 2019 02:54:09    dhcp-duid.txt</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    1  -rw-        121,802  Dec 27 2019 03:13:50    file.txt</a:t>
            </a:r>
          </a:p>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1,090,732 KB total (784,340 KB free)</a:t>
            </a:r>
          </a:p>
        </p:txBody>
      </p:sp>
      <p:sp>
        <p:nvSpPr>
          <p:cNvPr id="9" name="梯形 2"/>
          <p:cNvSpPr/>
          <p:nvPr/>
        </p:nvSpPr>
        <p:spPr>
          <a:xfrm rot="5400000" flipH="1" flipV="1">
            <a:off x="2216991" y="3036290"/>
            <a:ext cx="5117606" cy="1578194"/>
          </a:xfrm>
          <a:custGeom>
            <a:avLst/>
            <a:gdLst>
              <a:gd name="connsiteX0" fmla="*/ 0 w 6840000"/>
              <a:gd name="connsiteY0" fmla="*/ 726886 h 726886"/>
              <a:gd name="connsiteX1" fmla="*/ 1804458 w 6840000"/>
              <a:gd name="connsiteY1" fmla="*/ 0 h 726886"/>
              <a:gd name="connsiteX2" fmla="*/ 5035542 w 6840000"/>
              <a:gd name="connsiteY2" fmla="*/ 0 h 726886"/>
              <a:gd name="connsiteX3" fmla="*/ 6840000 w 6840000"/>
              <a:gd name="connsiteY3" fmla="*/ 726886 h 726886"/>
              <a:gd name="connsiteX4" fmla="*/ 0 w 6840000"/>
              <a:gd name="connsiteY4" fmla="*/ 726886 h 726886"/>
              <a:gd name="connsiteX0" fmla="*/ 0 w 6840000"/>
              <a:gd name="connsiteY0" fmla="*/ 734506 h 734506"/>
              <a:gd name="connsiteX1" fmla="*/ 1804458 w 6840000"/>
              <a:gd name="connsiteY1" fmla="*/ 7620 h 734506"/>
              <a:gd name="connsiteX2" fmla="*/ 2901942 w 6840000"/>
              <a:gd name="connsiteY2" fmla="*/ 0 h 734506"/>
              <a:gd name="connsiteX3" fmla="*/ 6840000 w 6840000"/>
              <a:gd name="connsiteY3" fmla="*/ 734506 h 734506"/>
              <a:gd name="connsiteX4" fmla="*/ 0 w 6840000"/>
              <a:gd name="connsiteY4" fmla="*/ 734506 h 734506"/>
              <a:gd name="connsiteX0" fmla="*/ 0 w 7008716"/>
              <a:gd name="connsiteY0" fmla="*/ 734506 h 1291038"/>
              <a:gd name="connsiteX1" fmla="*/ 1804458 w 7008716"/>
              <a:gd name="connsiteY1" fmla="*/ 7620 h 1291038"/>
              <a:gd name="connsiteX2" fmla="*/ 2901942 w 7008716"/>
              <a:gd name="connsiteY2" fmla="*/ 0 h 1291038"/>
              <a:gd name="connsiteX3" fmla="*/ 7008716 w 7008716"/>
              <a:gd name="connsiteY3" fmla="*/ 1291038 h 1291038"/>
              <a:gd name="connsiteX4" fmla="*/ 0 w 7008716"/>
              <a:gd name="connsiteY4" fmla="*/ 734506 h 1291038"/>
              <a:gd name="connsiteX0" fmla="*/ 0 w 5254067"/>
              <a:gd name="connsiteY0" fmla="*/ 1273085 h 1291038"/>
              <a:gd name="connsiteX1" fmla="*/ 49809 w 5254067"/>
              <a:gd name="connsiteY1" fmla="*/ 7620 h 1291038"/>
              <a:gd name="connsiteX2" fmla="*/ 1147293 w 5254067"/>
              <a:gd name="connsiteY2" fmla="*/ 0 h 1291038"/>
              <a:gd name="connsiteX3" fmla="*/ 5254067 w 5254067"/>
              <a:gd name="connsiteY3" fmla="*/ 1291038 h 1291038"/>
              <a:gd name="connsiteX4" fmla="*/ 0 w 5254067"/>
              <a:gd name="connsiteY4" fmla="*/ 1273085 h 1291038"/>
              <a:gd name="connsiteX0" fmla="*/ 0 w 5254067"/>
              <a:gd name="connsiteY0" fmla="*/ 1273085 h 1291038"/>
              <a:gd name="connsiteX1" fmla="*/ 477223 w 5254067"/>
              <a:gd name="connsiteY1" fmla="*/ 7622 h 1291038"/>
              <a:gd name="connsiteX2" fmla="*/ 1147293 w 5254067"/>
              <a:gd name="connsiteY2" fmla="*/ 0 h 1291038"/>
              <a:gd name="connsiteX3" fmla="*/ 5254067 w 5254067"/>
              <a:gd name="connsiteY3" fmla="*/ 1291038 h 1291038"/>
              <a:gd name="connsiteX4" fmla="*/ 0 w 5254067"/>
              <a:gd name="connsiteY4" fmla="*/ 1273085 h 1291038"/>
              <a:gd name="connsiteX0" fmla="*/ 0 w 5254067"/>
              <a:gd name="connsiteY0" fmla="*/ 1265463 h 1283416"/>
              <a:gd name="connsiteX1" fmla="*/ 477223 w 5254067"/>
              <a:gd name="connsiteY1" fmla="*/ 0 h 1283416"/>
              <a:gd name="connsiteX2" fmla="*/ 1001072 w 5254067"/>
              <a:gd name="connsiteY2" fmla="*/ 1356 h 1283416"/>
              <a:gd name="connsiteX3" fmla="*/ 5254067 w 5254067"/>
              <a:gd name="connsiteY3" fmla="*/ 1283416 h 1283416"/>
              <a:gd name="connsiteX4" fmla="*/ 0 w 5254067"/>
              <a:gd name="connsiteY4" fmla="*/ 1265463 h 1283416"/>
              <a:gd name="connsiteX0" fmla="*/ 0 w 5254067"/>
              <a:gd name="connsiteY0" fmla="*/ 1265463 h 1283416"/>
              <a:gd name="connsiteX1" fmla="*/ 420985 w 5254067"/>
              <a:gd name="connsiteY1" fmla="*/ 0 h 1283416"/>
              <a:gd name="connsiteX2" fmla="*/ 1001072 w 5254067"/>
              <a:gd name="connsiteY2" fmla="*/ 1356 h 1283416"/>
              <a:gd name="connsiteX3" fmla="*/ 5254067 w 5254067"/>
              <a:gd name="connsiteY3" fmla="*/ 1283416 h 1283416"/>
              <a:gd name="connsiteX4" fmla="*/ 0 w 5254067"/>
              <a:gd name="connsiteY4" fmla="*/ 1265463 h 1283416"/>
              <a:gd name="connsiteX0" fmla="*/ 0 w 5287810"/>
              <a:gd name="connsiteY0" fmla="*/ 1265463 h 1301368"/>
              <a:gd name="connsiteX1" fmla="*/ 420985 w 5287810"/>
              <a:gd name="connsiteY1" fmla="*/ 0 h 1301368"/>
              <a:gd name="connsiteX2" fmla="*/ 1001072 w 5287810"/>
              <a:gd name="connsiteY2" fmla="*/ 1356 h 1301368"/>
              <a:gd name="connsiteX3" fmla="*/ 5287810 w 5287810"/>
              <a:gd name="connsiteY3" fmla="*/ 1301368 h 1301368"/>
              <a:gd name="connsiteX4" fmla="*/ 0 w 5287810"/>
              <a:gd name="connsiteY4" fmla="*/ 1265463 h 1301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87810" h="1301368">
                <a:moveTo>
                  <a:pt x="0" y="1265463"/>
                </a:moveTo>
                <a:lnTo>
                  <a:pt x="420985" y="0"/>
                </a:lnTo>
                <a:lnTo>
                  <a:pt x="1001072" y="1356"/>
                </a:lnTo>
                <a:lnTo>
                  <a:pt x="5287810" y="1301368"/>
                </a:lnTo>
                <a:lnTo>
                  <a:pt x="0" y="1265463"/>
                </a:lnTo>
                <a:close/>
              </a:path>
            </a:pathLst>
          </a:custGeom>
          <a:gradFill>
            <a:gsLst>
              <a:gs pos="100000">
                <a:srgbClr val="F4FBFE"/>
              </a:gs>
              <a:gs pos="0">
                <a:srgbClr val="99DFF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Tree>
    <p:extLst>
      <p:ext uri="{BB962C8B-B14F-4D97-AF65-F5344CB8AC3E}">
        <p14:creationId xmlns:p14="http://schemas.microsoft.com/office/powerpoint/2010/main" val="217815129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2000" dirty="0">
                <a:latin typeface="Huawei Sans" panose="020C0503030203020204" pitchFamily="34" charset="0"/>
                <a:sym typeface="Huawei Sans" panose="020C0503030203020204" pitchFamily="34" charset="0"/>
              </a:rPr>
              <a:t>As shown in the figure, an engineer needs to configure a router. The requirements are as follows:</a:t>
            </a:r>
          </a:p>
          <a:p>
            <a:pPr marL="654050" lvl="1" indent="-325438"/>
            <a:r>
              <a:rPr lang="en-US" sz="1800" dirty="0">
                <a:latin typeface="Huawei Sans" panose="020C0503030203020204" pitchFamily="34" charset="0"/>
                <a:sym typeface="Huawei Sans" panose="020C0503030203020204" pitchFamily="34" charset="0"/>
              </a:rPr>
              <a:t>Connect the router and PC. Assign the IP addresses shown in the figure to the router and PC.</a:t>
            </a:r>
          </a:p>
          <a:p>
            <a:pPr marL="654050" lvl="1" indent="-325438"/>
            <a:r>
              <a:rPr lang="en-US" sz="1800" dirty="0">
                <a:latin typeface="Huawei Sans" panose="020C0503030203020204" pitchFamily="34" charset="0"/>
                <a:sym typeface="Huawei Sans" panose="020C0503030203020204" pitchFamily="34" charset="0"/>
              </a:rPr>
              <a:t>Allow other employees of the company to use the password </a:t>
            </a:r>
            <a:r>
              <a:rPr lang="en-US" sz="1800" b="1" dirty="0">
                <a:latin typeface="Huawei Sans" panose="020C0503030203020204" pitchFamily="34" charset="0"/>
                <a:sym typeface="Huawei Sans" panose="020C0503030203020204" pitchFamily="34" charset="0"/>
              </a:rPr>
              <a:t>huawei123</a:t>
            </a:r>
            <a:r>
              <a:rPr lang="en-US" sz="1800" dirty="0">
                <a:latin typeface="Huawei Sans" panose="020C0503030203020204" pitchFamily="34" charset="0"/>
                <a:sym typeface="Huawei Sans" panose="020C0503030203020204" pitchFamily="34" charset="0"/>
              </a:rPr>
              <a:t> to remotely log in to the router through the PC. Allow them to view configurations but disable them from modifying configurations.</a:t>
            </a:r>
          </a:p>
          <a:p>
            <a:pPr marL="654050" lvl="1" indent="-325438"/>
            <a:r>
              <a:rPr lang="en-US" sz="1800" dirty="0">
                <a:latin typeface="Huawei Sans" panose="020C0503030203020204" pitchFamily="34" charset="0"/>
                <a:sym typeface="Huawei Sans" panose="020C0503030203020204" pitchFamily="34" charset="0"/>
              </a:rPr>
              <a:t>Save current configurations and name the configuration file </a:t>
            </a:r>
            <a:r>
              <a:rPr lang="en-US" sz="1800" b="1" dirty="0">
                <a:latin typeface="Huawei Sans" panose="020C0503030203020204" pitchFamily="34" charset="0"/>
                <a:sym typeface="Huawei Sans" panose="020C0503030203020204" pitchFamily="34" charset="0"/>
              </a:rPr>
              <a:t>huawei.zip</a:t>
            </a:r>
            <a:r>
              <a:rPr lang="en-US" sz="1800" dirty="0">
                <a:latin typeface="Huawei Sans" panose="020C0503030203020204" pitchFamily="34" charset="0"/>
                <a:sym typeface="Huawei Sans" panose="020C0503030203020204" pitchFamily="34" charset="0"/>
              </a:rPr>
              <a:t>. Configure this file as the configuration file for the next startup.</a:t>
            </a:r>
          </a:p>
          <a:p>
            <a:endParaRPr lang="zh-CN" altLang="en-US" dirty="0">
              <a:latin typeface="Huawei Sans" panose="020C0503030203020204" pitchFamily="34" charset="0"/>
              <a:sym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Case 3: VRP Basic Configuration Commands</a:t>
            </a:r>
          </a:p>
        </p:txBody>
      </p:sp>
      <p:grpSp>
        <p:nvGrpSpPr>
          <p:cNvPr id="34" name="组合 33"/>
          <p:cNvGrpSpPr/>
          <p:nvPr/>
        </p:nvGrpSpPr>
        <p:grpSpPr>
          <a:xfrm>
            <a:off x="4023359" y="4955296"/>
            <a:ext cx="5109489" cy="994095"/>
            <a:chOff x="6719983" y="4745483"/>
            <a:chExt cx="5502886" cy="1154925"/>
          </a:xfrm>
        </p:grpSpPr>
        <p:grpSp>
          <p:nvGrpSpPr>
            <p:cNvPr id="21" name="组合 20"/>
            <p:cNvGrpSpPr/>
            <p:nvPr/>
          </p:nvGrpSpPr>
          <p:grpSpPr>
            <a:xfrm>
              <a:off x="6898461" y="4805144"/>
              <a:ext cx="5324408" cy="1095264"/>
              <a:chOff x="3842077" y="4215736"/>
              <a:chExt cx="5324408" cy="1095264"/>
            </a:xfrm>
          </p:grpSpPr>
          <p:grpSp>
            <p:nvGrpSpPr>
              <p:cNvPr id="22" name="组合 21"/>
              <p:cNvGrpSpPr/>
              <p:nvPr/>
            </p:nvGrpSpPr>
            <p:grpSpPr>
              <a:xfrm>
                <a:off x="3842077" y="4215736"/>
                <a:ext cx="5324408" cy="1095264"/>
                <a:chOff x="1594177" y="4083030"/>
                <a:chExt cx="5324408" cy="1095264"/>
              </a:xfrm>
            </p:grpSpPr>
            <p:pic>
              <p:nvPicPr>
                <p:cNvPr id="25" name="图片 24" descr="PC.png"/>
                <p:cNvPicPr>
                  <a:picLocks noChangeAspect="1"/>
                </p:cNvPicPr>
                <p:nvPr/>
              </p:nvPicPr>
              <p:blipFill>
                <a:blip r:embed="rId3" cstate="print"/>
                <a:stretch>
                  <a:fillRect/>
                </a:stretch>
              </p:blipFill>
              <p:spPr>
                <a:xfrm>
                  <a:off x="4552131" y="4083030"/>
                  <a:ext cx="836297" cy="642276"/>
                </a:xfrm>
                <a:prstGeom prst="rect">
                  <a:avLst/>
                </a:prstGeom>
              </p:spPr>
            </p:pic>
            <p:cxnSp>
              <p:nvCxnSpPr>
                <p:cNvPr id="26" name="直接连接符 25"/>
                <p:cNvCxnSpPr>
                  <a:stCxn id="25" idx="1"/>
                  <a:endCxn id="31" idx="3"/>
                </p:cNvCxnSpPr>
                <p:nvPr/>
              </p:nvCxnSpPr>
              <p:spPr>
                <a:xfrm flipH="1">
                  <a:off x="2282089" y="4404168"/>
                  <a:ext cx="2270042" cy="0"/>
                </a:xfrm>
                <a:prstGeom prst="line">
                  <a:avLst/>
                </a:prstGeom>
                <a:ln w="19050"/>
              </p:spPr>
              <p:style>
                <a:lnRef idx="1">
                  <a:schemeClr val="dk1"/>
                </a:lnRef>
                <a:fillRef idx="0">
                  <a:schemeClr val="dk1"/>
                </a:fillRef>
                <a:effectRef idx="0">
                  <a:schemeClr val="dk1"/>
                </a:effectRef>
                <a:fontRef idx="minor">
                  <a:schemeClr val="tx1"/>
                </a:fontRef>
              </p:style>
            </p:cxnSp>
            <p:sp>
              <p:nvSpPr>
                <p:cNvPr id="27" name="文本框 26"/>
                <p:cNvSpPr txBox="1"/>
                <p:nvPr/>
              </p:nvSpPr>
              <p:spPr>
                <a:xfrm>
                  <a:off x="1594177" y="4784967"/>
                  <a:ext cx="794658" cy="393327"/>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AR1</a:t>
                  </a:r>
                </a:p>
              </p:txBody>
            </p:sp>
            <p:sp>
              <p:nvSpPr>
                <p:cNvPr id="28" name="文本框 27"/>
                <p:cNvSpPr txBox="1"/>
                <p:nvPr/>
              </p:nvSpPr>
              <p:spPr>
                <a:xfrm>
                  <a:off x="4598633" y="4709392"/>
                  <a:ext cx="794658" cy="393327"/>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PC1</a:t>
                  </a:r>
                </a:p>
              </p:txBody>
            </p:sp>
            <p:sp>
              <p:nvSpPr>
                <p:cNvPr id="29" name="文本框 28"/>
                <p:cNvSpPr txBox="1"/>
                <p:nvPr/>
              </p:nvSpPr>
              <p:spPr>
                <a:xfrm>
                  <a:off x="2249802" y="4465467"/>
                  <a:ext cx="1558248" cy="357571"/>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192.168.1.1/24</a:t>
                  </a:r>
                </a:p>
              </p:txBody>
            </p:sp>
            <p:sp>
              <p:nvSpPr>
                <p:cNvPr id="30" name="文本框 29"/>
                <p:cNvSpPr txBox="1"/>
                <p:nvPr/>
              </p:nvSpPr>
              <p:spPr>
                <a:xfrm>
                  <a:off x="5393290" y="4448307"/>
                  <a:ext cx="1525295" cy="357571"/>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192.168.1.2/24</a:t>
                  </a:r>
                </a:p>
              </p:txBody>
            </p:sp>
          </p:grpSp>
          <p:sp>
            <p:nvSpPr>
              <p:cNvPr id="23" name="文本框 22"/>
              <p:cNvSpPr txBox="1"/>
              <p:nvPr/>
            </p:nvSpPr>
            <p:spPr>
              <a:xfrm>
                <a:off x="4590186" y="4216977"/>
                <a:ext cx="1197428" cy="357571"/>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GE0/0/1</a:t>
                </a:r>
              </a:p>
            </p:txBody>
          </p:sp>
        </p:grpSp>
        <p:pic>
          <p:nvPicPr>
            <p:cNvPr id="31" name="图片 30"/>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719983" y="4745483"/>
              <a:ext cx="866390" cy="761598"/>
            </a:xfrm>
            <a:prstGeom prst="rect">
              <a:avLst/>
            </a:prstGeom>
          </p:spPr>
        </p:pic>
      </p:grpSp>
    </p:spTree>
    <p:extLst>
      <p:ext uri="{BB962C8B-B14F-4D97-AF65-F5344CB8AC3E}">
        <p14:creationId xmlns:p14="http://schemas.microsoft.com/office/powerpoint/2010/main" val="2679669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Configuration Procedure (1)</a:t>
            </a:r>
          </a:p>
        </p:txBody>
      </p:sp>
      <p:sp>
        <p:nvSpPr>
          <p:cNvPr id="65" name="文本框 64"/>
          <p:cNvSpPr txBox="1"/>
          <p:nvPr/>
        </p:nvSpPr>
        <p:spPr>
          <a:xfrm>
            <a:off x="524548" y="3271748"/>
            <a:ext cx="5544000" cy="1631216"/>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&lt;Huawei&gt;system-view </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sysname</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AR1</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[AR1]interface </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GigabitEthernet</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0/0/1</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[AR1-GigabitEthernet0/0/1]</a:t>
            </a:r>
            <a:r>
              <a:rPr lang="en-US" sz="14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ip</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address 192.168.1.1 24</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[AR1-GigabitEthernet0/0/1]quit</a:t>
            </a:r>
          </a:p>
        </p:txBody>
      </p:sp>
      <p:sp>
        <p:nvSpPr>
          <p:cNvPr id="40" name="圆角矩形 75"/>
          <p:cNvSpPr/>
          <p:nvPr/>
        </p:nvSpPr>
        <p:spPr>
          <a:xfrm>
            <a:off x="6134472" y="2800637"/>
            <a:ext cx="5532980" cy="360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dirty="0">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Configuring a user level and a user authentication mode.</a:t>
            </a:r>
          </a:p>
        </p:txBody>
      </p:sp>
      <p:sp>
        <p:nvSpPr>
          <p:cNvPr id="41" name="圆角矩形 75"/>
          <p:cNvSpPr/>
          <p:nvPr/>
        </p:nvSpPr>
        <p:spPr>
          <a:xfrm>
            <a:off x="524549" y="2802428"/>
            <a:ext cx="5532980" cy="360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sz="1500"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Configure an interface IP address.</a:t>
            </a:r>
          </a:p>
        </p:txBody>
      </p:sp>
      <p:sp>
        <p:nvSpPr>
          <p:cNvPr id="44" name="文本框 43"/>
          <p:cNvSpPr txBox="1"/>
          <p:nvPr/>
        </p:nvSpPr>
        <p:spPr>
          <a:xfrm>
            <a:off x="6153706" y="3271748"/>
            <a:ext cx="5544000" cy="1938992"/>
          </a:xfrm>
          <a:prstGeom prst="rect">
            <a:avLst/>
          </a:prstGeom>
          <a:solidFill>
            <a:srgbClr val="F4FBFE"/>
          </a:solidFill>
          <a:ln>
            <a:solidFill>
              <a:srgbClr val="99DFF9"/>
            </a:solidFill>
          </a:ln>
        </p:spPr>
        <p:txBody>
          <a:bodyPr wrap="square" rtlCol="0">
            <a:noAutofit/>
          </a:bodyPr>
          <a:lstStyle/>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[AR1]</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user-interface </a:t>
            </a:r>
            <a:r>
              <a:rPr lang="en-US" sz="1400" b="1"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vty</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0 4</a:t>
            </a: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[Huawei-ui-vty0-4]</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authentication-mode password </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Please configure the login password (maximum length 16):huawei123</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[AR1-ui-vty0-4]</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user privilege level 1</a:t>
            </a:r>
          </a:p>
          <a:p>
            <a:pPr fontAlgn="ctr">
              <a:lnSpc>
                <a:spcPts val="2400"/>
              </a:lnSpc>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[AR1-ui-vty0-4]quit </a:t>
            </a:r>
          </a:p>
        </p:txBody>
      </p:sp>
      <p:sp>
        <p:nvSpPr>
          <p:cNvPr id="45" name="文本框 44"/>
          <p:cNvSpPr txBox="1"/>
          <p:nvPr/>
        </p:nvSpPr>
        <p:spPr>
          <a:xfrm>
            <a:off x="6134472" y="5366241"/>
            <a:ext cx="5563233" cy="656590"/>
          </a:xfrm>
          <a:prstGeom prst="rect">
            <a:avLst/>
          </a:prstGeom>
          <a:solidFill>
            <a:srgbClr val="FFFFCC"/>
          </a:solidFill>
          <a:ln w="12700" cap="flat" cmpd="sng" algn="ctr">
            <a:solidFill>
              <a:srgbClr val="FFD17D"/>
            </a:solidFill>
            <a:prstDash val="solid"/>
            <a:miter lim="800000"/>
          </a:ln>
          <a:effectLst/>
        </p:spPr>
        <p:txBody>
          <a:bodyPr wrap="square" rtlCol="0" anchor="ctr">
            <a:noAutofit/>
          </a:bodyPr>
          <a:lstStyle>
            <a:defPPr>
              <a:defRPr lang="en-US"/>
            </a:defPPr>
            <a:lvl1pPr defTabSz="914400">
              <a:lnSpc>
                <a:spcPts val="2200"/>
              </a:lnSpc>
              <a:defRPr sz="1400" kern="0">
                <a:latin typeface="Huawei Sans"/>
                <a:ea typeface="方正兰亭黑简体"/>
              </a:defRPr>
            </a:lvl1pPr>
          </a:lstStyle>
          <a:p>
            <a:pPr fontAlgn="ctr"/>
            <a:r>
              <a:rPr lang="en-US" dirty="0">
                <a:latin typeface="Huawei Sans" panose="020C0503030203020204" pitchFamily="34" charset="0"/>
              </a:rPr>
              <a:t>The password configuration command may vary according to devices. For details, see the product documentation.</a:t>
            </a:r>
          </a:p>
        </p:txBody>
      </p:sp>
      <p:grpSp>
        <p:nvGrpSpPr>
          <p:cNvPr id="43" name="组合 42"/>
          <p:cNvGrpSpPr/>
          <p:nvPr/>
        </p:nvGrpSpPr>
        <p:grpSpPr>
          <a:xfrm>
            <a:off x="4023359" y="1588495"/>
            <a:ext cx="5109489" cy="994095"/>
            <a:chOff x="6719983" y="4745483"/>
            <a:chExt cx="5502886" cy="1154925"/>
          </a:xfrm>
        </p:grpSpPr>
        <p:grpSp>
          <p:nvGrpSpPr>
            <p:cNvPr id="46" name="组合 45"/>
            <p:cNvGrpSpPr/>
            <p:nvPr/>
          </p:nvGrpSpPr>
          <p:grpSpPr>
            <a:xfrm>
              <a:off x="6898461" y="4805144"/>
              <a:ext cx="5324408" cy="1095264"/>
              <a:chOff x="3842077" y="4215736"/>
              <a:chExt cx="5324408" cy="1095264"/>
            </a:xfrm>
          </p:grpSpPr>
          <p:grpSp>
            <p:nvGrpSpPr>
              <p:cNvPr id="48" name="组合 47"/>
              <p:cNvGrpSpPr/>
              <p:nvPr/>
            </p:nvGrpSpPr>
            <p:grpSpPr>
              <a:xfrm>
                <a:off x="3842077" y="4215736"/>
                <a:ext cx="5324408" cy="1095264"/>
                <a:chOff x="1594177" y="4083030"/>
                <a:chExt cx="5324408" cy="1095264"/>
              </a:xfrm>
            </p:grpSpPr>
            <p:pic>
              <p:nvPicPr>
                <p:cNvPr id="50" name="图片 49" descr="PC.png"/>
                <p:cNvPicPr>
                  <a:picLocks noChangeAspect="1"/>
                </p:cNvPicPr>
                <p:nvPr/>
              </p:nvPicPr>
              <p:blipFill>
                <a:blip r:embed="rId3" cstate="print"/>
                <a:stretch>
                  <a:fillRect/>
                </a:stretch>
              </p:blipFill>
              <p:spPr>
                <a:xfrm>
                  <a:off x="4552131" y="4083030"/>
                  <a:ext cx="836297" cy="642276"/>
                </a:xfrm>
                <a:prstGeom prst="rect">
                  <a:avLst/>
                </a:prstGeom>
              </p:spPr>
            </p:pic>
            <p:cxnSp>
              <p:nvCxnSpPr>
                <p:cNvPr id="51" name="直接连接符 50"/>
                <p:cNvCxnSpPr>
                  <a:stCxn id="50" idx="1"/>
                  <a:endCxn id="47" idx="3"/>
                </p:cNvCxnSpPr>
                <p:nvPr/>
              </p:nvCxnSpPr>
              <p:spPr>
                <a:xfrm flipH="1">
                  <a:off x="2282089" y="4404168"/>
                  <a:ext cx="2270042" cy="0"/>
                </a:xfrm>
                <a:prstGeom prst="line">
                  <a:avLst/>
                </a:prstGeom>
                <a:ln w="19050"/>
              </p:spPr>
              <p:style>
                <a:lnRef idx="1">
                  <a:schemeClr val="dk1"/>
                </a:lnRef>
                <a:fillRef idx="0">
                  <a:schemeClr val="dk1"/>
                </a:fillRef>
                <a:effectRef idx="0">
                  <a:schemeClr val="dk1"/>
                </a:effectRef>
                <a:fontRef idx="minor">
                  <a:schemeClr val="tx1"/>
                </a:fontRef>
              </p:style>
            </p:cxnSp>
            <p:sp>
              <p:nvSpPr>
                <p:cNvPr id="52" name="文本框 51"/>
                <p:cNvSpPr txBox="1"/>
                <p:nvPr/>
              </p:nvSpPr>
              <p:spPr>
                <a:xfrm>
                  <a:off x="1594177" y="4784967"/>
                  <a:ext cx="794658" cy="393327"/>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AR1</a:t>
                  </a:r>
                </a:p>
              </p:txBody>
            </p:sp>
            <p:sp>
              <p:nvSpPr>
                <p:cNvPr id="53" name="文本框 52"/>
                <p:cNvSpPr txBox="1"/>
                <p:nvPr/>
              </p:nvSpPr>
              <p:spPr>
                <a:xfrm>
                  <a:off x="4598633" y="4709392"/>
                  <a:ext cx="794658" cy="393327"/>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PC1</a:t>
                  </a:r>
                </a:p>
              </p:txBody>
            </p:sp>
            <p:sp>
              <p:nvSpPr>
                <p:cNvPr id="54" name="文本框 53"/>
                <p:cNvSpPr txBox="1"/>
                <p:nvPr/>
              </p:nvSpPr>
              <p:spPr>
                <a:xfrm>
                  <a:off x="2249802" y="4465467"/>
                  <a:ext cx="1558248" cy="357571"/>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192.168.1.1/24</a:t>
                  </a:r>
                </a:p>
              </p:txBody>
            </p:sp>
            <p:sp>
              <p:nvSpPr>
                <p:cNvPr id="55" name="文本框 54"/>
                <p:cNvSpPr txBox="1"/>
                <p:nvPr/>
              </p:nvSpPr>
              <p:spPr>
                <a:xfrm>
                  <a:off x="5393290" y="4448307"/>
                  <a:ext cx="1525295" cy="357571"/>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192.168.1.2/24</a:t>
                  </a:r>
                </a:p>
              </p:txBody>
            </p:sp>
          </p:grpSp>
          <p:sp>
            <p:nvSpPr>
              <p:cNvPr id="49" name="文本框 48"/>
              <p:cNvSpPr txBox="1"/>
              <p:nvPr/>
            </p:nvSpPr>
            <p:spPr>
              <a:xfrm>
                <a:off x="4590186" y="4216977"/>
                <a:ext cx="1197428" cy="357571"/>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GE0/0/1</a:t>
                </a:r>
              </a:p>
            </p:txBody>
          </p:sp>
        </p:grpSp>
        <p:pic>
          <p:nvPicPr>
            <p:cNvPr id="47" name="图片 46"/>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719983" y="4745483"/>
              <a:ext cx="866390" cy="761598"/>
            </a:xfrm>
            <a:prstGeom prst="rect">
              <a:avLst/>
            </a:prstGeom>
          </p:spPr>
        </p:pic>
      </p:grpSp>
    </p:spTree>
    <p:extLst>
      <p:ext uri="{BB962C8B-B14F-4D97-AF65-F5344CB8AC3E}">
        <p14:creationId xmlns:p14="http://schemas.microsoft.com/office/powerpoint/2010/main" val="31891573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Configuration Procedure (2)</a:t>
            </a:r>
          </a:p>
        </p:txBody>
      </p:sp>
      <p:sp>
        <p:nvSpPr>
          <p:cNvPr id="5" name="文本框 4"/>
          <p:cNvSpPr txBox="1"/>
          <p:nvPr/>
        </p:nvSpPr>
        <p:spPr>
          <a:xfrm>
            <a:off x="2441120" y="3283689"/>
            <a:ext cx="6977200" cy="1456162"/>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save huawei.zip</a:t>
            </a:r>
          </a:p>
          <a:p>
            <a:pP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Are you sure to save the configuration to huawei.zip? (y/n)[n]:y</a:t>
            </a:r>
          </a:p>
          <a:p>
            <a:pP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It will take several minutes to save configuration file, please wait.........</a:t>
            </a:r>
          </a:p>
          <a:p>
            <a:pP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Configuration file had been saved successfully</a:t>
            </a:r>
          </a:p>
          <a:p>
            <a:pP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Note: The configuration file will take effect after being activated</a:t>
            </a:r>
          </a:p>
          <a:p>
            <a:pPr fontAlgn="ctr">
              <a:spcBef>
                <a:spcPts val="0"/>
              </a:spcBef>
              <a:spcAft>
                <a:spcPts val="0"/>
              </a:spcAft>
            </a:pPr>
            <a:r>
              <a:rPr lang="en-US" sz="14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4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startup saved-configuration huawei.zip</a:t>
            </a:r>
          </a:p>
        </p:txBody>
      </p:sp>
      <p:sp>
        <p:nvSpPr>
          <p:cNvPr id="46" name="文本框 45"/>
          <p:cNvSpPr txBox="1"/>
          <p:nvPr/>
        </p:nvSpPr>
        <p:spPr>
          <a:xfrm>
            <a:off x="2441119" y="4944864"/>
            <a:ext cx="6977201" cy="981720"/>
          </a:xfrm>
          <a:prstGeom prst="rect">
            <a:avLst/>
          </a:prstGeom>
          <a:solidFill>
            <a:srgbClr val="FFFFCC"/>
          </a:solidFill>
          <a:ln w="12700" cap="flat" cmpd="sng" algn="ctr">
            <a:solidFill>
              <a:srgbClr val="FFD17D"/>
            </a:solidFill>
            <a:prstDash val="solid"/>
            <a:miter lim="800000"/>
          </a:ln>
          <a:effectLst/>
        </p:spPr>
        <p:txBody>
          <a:bodyPr wrap="square" rtlCol="0" anchor="ctr">
            <a:noAutofit/>
          </a:bodyPr>
          <a:lstStyle>
            <a:defPPr>
              <a:defRPr lang="en-US"/>
            </a:defPPr>
            <a:lvl1pPr defTabSz="914400">
              <a:lnSpc>
                <a:spcPts val="2200"/>
              </a:lnSpc>
              <a:defRPr sz="1400" kern="0">
                <a:latin typeface="Huawei Sans"/>
                <a:ea typeface="方正兰亭黑简体"/>
              </a:defRPr>
            </a:lvl1pPr>
          </a:lstStyle>
          <a:p>
            <a:pPr fontAlgn="ctr">
              <a:lnSpc>
                <a:spcPct val="100000"/>
              </a:lnSpc>
            </a:pPr>
            <a:r>
              <a:rPr lang="en-US" dirty="0">
                <a:latin typeface="Huawei Sans" panose="020C0503030203020204" pitchFamily="34" charset="0"/>
              </a:rPr>
              <a:t>By default, configurations are saved in the </a:t>
            </a:r>
            <a:r>
              <a:rPr lang="en-US" b="1" dirty="0" err="1">
                <a:latin typeface="Huawei Sans" panose="020C0503030203020204" pitchFamily="34" charset="0"/>
              </a:rPr>
              <a:t>vrpcfg.cfg</a:t>
            </a:r>
            <a:r>
              <a:rPr lang="en-US" dirty="0">
                <a:latin typeface="Huawei Sans" panose="020C0503030203020204" pitchFamily="34" charset="0"/>
              </a:rPr>
              <a:t> file. You can also create a file for saving the configurations. VRPv5 and VRPv8 have the same command that is used to specify the configuration file for the next startup, but different directories for saving the file.</a:t>
            </a:r>
          </a:p>
        </p:txBody>
      </p:sp>
      <p:sp>
        <p:nvSpPr>
          <p:cNvPr id="28" name="圆角矩形 75"/>
          <p:cNvSpPr/>
          <p:nvPr/>
        </p:nvSpPr>
        <p:spPr>
          <a:xfrm>
            <a:off x="2441120" y="2795425"/>
            <a:ext cx="6977200" cy="360000"/>
          </a:xfrm>
          <a:prstGeom prst="roundRect">
            <a:avLst>
              <a:gd name="adj" fmla="val 1060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fontAlgn="ctr"/>
            <a:r>
              <a:rPr lang="en-US" b="1">
                <a:solidFill>
                  <a:prstClr val="white"/>
                </a:solidFill>
                <a:latin typeface="Huawei Sans" panose="020C0503030203020204" pitchFamily="34" charset="0"/>
                <a:ea typeface="方正兰亭黑简体" panose="02000000000000000000" pitchFamily="2" charset="-122"/>
                <a:sym typeface="Huawei Sans" panose="020C0503030203020204" pitchFamily="34" charset="0"/>
              </a:rPr>
              <a:t>Specify the configuration file for next startup.</a:t>
            </a:r>
          </a:p>
        </p:txBody>
      </p:sp>
      <p:grpSp>
        <p:nvGrpSpPr>
          <p:cNvPr id="17" name="组合 16"/>
          <p:cNvGrpSpPr/>
          <p:nvPr/>
        </p:nvGrpSpPr>
        <p:grpSpPr>
          <a:xfrm>
            <a:off x="4023359" y="1644256"/>
            <a:ext cx="5109489" cy="994095"/>
            <a:chOff x="6719983" y="4745483"/>
            <a:chExt cx="5502886" cy="1154925"/>
          </a:xfrm>
        </p:grpSpPr>
        <p:grpSp>
          <p:nvGrpSpPr>
            <p:cNvPr id="18" name="组合 17"/>
            <p:cNvGrpSpPr/>
            <p:nvPr/>
          </p:nvGrpSpPr>
          <p:grpSpPr>
            <a:xfrm>
              <a:off x="6898461" y="4805144"/>
              <a:ext cx="5324408" cy="1095264"/>
              <a:chOff x="3842077" y="4215736"/>
              <a:chExt cx="5324408" cy="1095264"/>
            </a:xfrm>
          </p:grpSpPr>
          <p:grpSp>
            <p:nvGrpSpPr>
              <p:cNvPr id="20" name="组合 19"/>
              <p:cNvGrpSpPr/>
              <p:nvPr/>
            </p:nvGrpSpPr>
            <p:grpSpPr>
              <a:xfrm>
                <a:off x="3842077" y="4215736"/>
                <a:ext cx="5324408" cy="1095264"/>
                <a:chOff x="1594177" y="4083030"/>
                <a:chExt cx="5324408" cy="1095264"/>
              </a:xfrm>
            </p:grpSpPr>
            <p:pic>
              <p:nvPicPr>
                <p:cNvPr id="22" name="图片 21" descr="PC.png"/>
                <p:cNvPicPr>
                  <a:picLocks noChangeAspect="1"/>
                </p:cNvPicPr>
                <p:nvPr/>
              </p:nvPicPr>
              <p:blipFill>
                <a:blip r:embed="rId3" cstate="print"/>
                <a:stretch>
                  <a:fillRect/>
                </a:stretch>
              </p:blipFill>
              <p:spPr>
                <a:xfrm>
                  <a:off x="4552131" y="4083030"/>
                  <a:ext cx="836297" cy="642276"/>
                </a:xfrm>
                <a:prstGeom prst="rect">
                  <a:avLst/>
                </a:prstGeom>
              </p:spPr>
            </p:pic>
            <p:cxnSp>
              <p:nvCxnSpPr>
                <p:cNvPr id="23" name="直接连接符 22"/>
                <p:cNvCxnSpPr>
                  <a:stCxn id="22" idx="1"/>
                  <a:endCxn id="19" idx="3"/>
                </p:cNvCxnSpPr>
                <p:nvPr/>
              </p:nvCxnSpPr>
              <p:spPr>
                <a:xfrm flipH="1">
                  <a:off x="2282089" y="4404168"/>
                  <a:ext cx="2270042" cy="0"/>
                </a:xfrm>
                <a:prstGeom prst="line">
                  <a:avLst/>
                </a:prstGeom>
                <a:ln w="19050"/>
              </p:spPr>
              <p:style>
                <a:lnRef idx="1">
                  <a:schemeClr val="dk1"/>
                </a:lnRef>
                <a:fillRef idx="0">
                  <a:schemeClr val="dk1"/>
                </a:fillRef>
                <a:effectRef idx="0">
                  <a:schemeClr val="dk1"/>
                </a:effectRef>
                <a:fontRef idx="minor">
                  <a:schemeClr val="tx1"/>
                </a:fontRef>
              </p:style>
            </p:cxnSp>
            <p:sp>
              <p:nvSpPr>
                <p:cNvPr id="24" name="文本框 23"/>
                <p:cNvSpPr txBox="1"/>
                <p:nvPr/>
              </p:nvSpPr>
              <p:spPr>
                <a:xfrm>
                  <a:off x="1594177" y="4784967"/>
                  <a:ext cx="794658" cy="393327"/>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AR1</a:t>
                  </a:r>
                </a:p>
              </p:txBody>
            </p:sp>
            <p:sp>
              <p:nvSpPr>
                <p:cNvPr id="25" name="文本框 24"/>
                <p:cNvSpPr txBox="1"/>
                <p:nvPr/>
              </p:nvSpPr>
              <p:spPr>
                <a:xfrm>
                  <a:off x="4598633" y="4709392"/>
                  <a:ext cx="794658" cy="393327"/>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PC1</a:t>
                  </a:r>
                </a:p>
              </p:txBody>
            </p:sp>
            <p:sp>
              <p:nvSpPr>
                <p:cNvPr id="26" name="文本框 25"/>
                <p:cNvSpPr txBox="1"/>
                <p:nvPr/>
              </p:nvSpPr>
              <p:spPr>
                <a:xfrm>
                  <a:off x="2249802" y="4465467"/>
                  <a:ext cx="1558248" cy="357571"/>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192.168.1.1/24</a:t>
                  </a:r>
                </a:p>
              </p:txBody>
            </p:sp>
            <p:sp>
              <p:nvSpPr>
                <p:cNvPr id="27" name="文本框 26"/>
                <p:cNvSpPr txBox="1"/>
                <p:nvPr/>
              </p:nvSpPr>
              <p:spPr>
                <a:xfrm>
                  <a:off x="5393290" y="4448307"/>
                  <a:ext cx="1525295" cy="357571"/>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192.168.1.2/24</a:t>
                  </a:r>
                </a:p>
              </p:txBody>
            </p:sp>
          </p:grpSp>
          <p:sp>
            <p:nvSpPr>
              <p:cNvPr id="21" name="文本框 20"/>
              <p:cNvSpPr txBox="1"/>
              <p:nvPr/>
            </p:nvSpPr>
            <p:spPr>
              <a:xfrm>
                <a:off x="4590186" y="4216977"/>
                <a:ext cx="1197428" cy="357571"/>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GE0/0/1</a:t>
                </a:r>
              </a:p>
            </p:txBody>
          </p:sp>
        </p:grpSp>
        <p:pic>
          <p:nvPicPr>
            <p:cNvPr id="19" name="图片 18"/>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719983" y="4745483"/>
              <a:ext cx="866390" cy="761598"/>
            </a:xfrm>
            <a:prstGeom prst="rect">
              <a:avLst/>
            </a:prstGeom>
          </p:spPr>
        </p:pic>
      </p:grpSp>
    </p:spTree>
    <p:extLst>
      <p:ext uri="{BB962C8B-B14F-4D97-AF65-F5344CB8AC3E}">
        <p14:creationId xmlns:p14="http://schemas.microsoft.com/office/powerpoint/2010/main" val="112802586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Checking Configurations</a:t>
            </a:r>
          </a:p>
        </p:txBody>
      </p:sp>
      <p:sp>
        <p:nvSpPr>
          <p:cNvPr id="17" name="文本框 16"/>
          <p:cNvSpPr txBox="1"/>
          <p:nvPr/>
        </p:nvSpPr>
        <p:spPr>
          <a:xfrm>
            <a:off x="3174596" y="2947468"/>
            <a:ext cx="6940953" cy="3293209"/>
          </a:xfrm>
          <a:prstGeom prst="rect">
            <a:avLst/>
          </a:prstGeom>
          <a:solidFill>
            <a:srgbClr val="F4FBFE"/>
          </a:solidFill>
          <a:ln>
            <a:solidFill>
              <a:srgbClr val="99DFF9"/>
            </a:solidFill>
          </a:ln>
        </p:spPr>
        <p:txBody>
          <a:bodyPr wrap="square" rtlCol="0">
            <a:noAutofit/>
          </a:bodyPr>
          <a:lstStyle/>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&lt;AR1&gt;</a:t>
            </a:r>
            <a:r>
              <a:rPr lang="en-US" sz="16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display startup </a:t>
            </a:r>
          </a:p>
          <a:p>
            <a:pPr fontAlgn="ctr">
              <a:spcBef>
                <a:spcPts val="0"/>
              </a:spcBef>
              <a:spcAft>
                <a:spcPts val="0"/>
              </a:spcAft>
            </a:pPr>
            <a:r>
              <a:rPr lang="en-US" sz="1600" dirty="0" err="1">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MainBoard</a:t>
            </a: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Startup system software:                    		null</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Next startup system software:               	null</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Backup system software for next startup:    	null</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Startup saved-configuration file:           	flash:/vrpcfg.zip</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a:t>
            </a:r>
            <a:r>
              <a:rPr lang="en-US" sz="1600" b="1"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Next startup saved-configuration file:      	flash:/huawei.zip</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Startup license file:                      		null</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Next startup license file:                  		null</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Startup patch package:                      		null</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Next startup patch package:                 	null</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Startup voice-files:                        		null</a:t>
            </a:r>
          </a:p>
          <a:p>
            <a:pPr fontAlgn="ctr">
              <a:spcBef>
                <a:spcPts val="0"/>
              </a:spcBef>
              <a:spcAft>
                <a:spcPts val="0"/>
              </a:spcAft>
            </a:pPr>
            <a:r>
              <a:rPr lang="en-US" sz="1600" dirty="0">
                <a:solidFill>
                  <a:prstClr val="black"/>
                </a:solidFill>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  Next startup voice-files:                   		null</a:t>
            </a:r>
          </a:p>
        </p:txBody>
      </p:sp>
      <p:grpSp>
        <p:nvGrpSpPr>
          <p:cNvPr id="15" name="组合 14"/>
          <p:cNvGrpSpPr/>
          <p:nvPr/>
        </p:nvGrpSpPr>
        <p:grpSpPr>
          <a:xfrm>
            <a:off x="4023359" y="1677701"/>
            <a:ext cx="5109489" cy="994095"/>
            <a:chOff x="6719983" y="4745483"/>
            <a:chExt cx="5502886" cy="1154925"/>
          </a:xfrm>
        </p:grpSpPr>
        <p:grpSp>
          <p:nvGrpSpPr>
            <p:cNvPr id="16" name="组合 15"/>
            <p:cNvGrpSpPr/>
            <p:nvPr/>
          </p:nvGrpSpPr>
          <p:grpSpPr>
            <a:xfrm>
              <a:off x="6898461" y="4805144"/>
              <a:ext cx="5324408" cy="1095264"/>
              <a:chOff x="3842077" y="4215736"/>
              <a:chExt cx="5324408" cy="1095264"/>
            </a:xfrm>
          </p:grpSpPr>
          <p:grpSp>
            <p:nvGrpSpPr>
              <p:cNvPr id="19" name="组合 18"/>
              <p:cNvGrpSpPr/>
              <p:nvPr/>
            </p:nvGrpSpPr>
            <p:grpSpPr>
              <a:xfrm>
                <a:off x="3842077" y="4215736"/>
                <a:ext cx="5324408" cy="1095264"/>
                <a:chOff x="1594177" y="4083030"/>
                <a:chExt cx="5324408" cy="1095264"/>
              </a:xfrm>
            </p:grpSpPr>
            <p:pic>
              <p:nvPicPr>
                <p:cNvPr id="21" name="图片 20" descr="PC.png"/>
                <p:cNvPicPr>
                  <a:picLocks noChangeAspect="1"/>
                </p:cNvPicPr>
                <p:nvPr/>
              </p:nvPicPr>
              <p:blipFill>
                <a:blip r:embed="rId3" cstate="print"/>
                <a:stretch>
                  <a:fillRect/>
                </a:stretch>
              </p:blipFill>
              <p:spPr>
                <a:xfrm>
                  <a:off x="4552131" y="4083030"/>
                  <a:ext cx="836297" cy="642276"/>
                </a:xfrm>
                <a:prstGeom prst="rect">
                  <a:avLst/>
                </a:prstGeom>
              </p:spPr>
            </p:pic>
            <p:cxnSp>
              <p:nvCxnSpPr>
                <p:cNvPr id="22" name="直接连接符 21"/>
                <p:cNvCxnSpPr>
                  <a:stCxn id="21" idx="1"/>
                  <a:endCxn id="18" idx="3"/>
                </p:cNvCxnSpPr>
                <p:nvPr/>
              </p:nvCxnSpPr>
              <p:spPr>
                <a:xfrm flipH="1">
                  <a:off x="2282089" y="4404168"/>
                  <a:ext cx="2270042" cy="0"/>
                </a:xfrm>
                <a:prstGeom prst="line">
                  <a:avLst/>
                </a:prstGeom>
                <a:ln w="19050"/>
              </p:spPr>
              <p:style>
                <a:lnRef idx="1">
                  <a:schemeClr val="dk1"/>
                </a:lnRef>
                <a:fillRef idx="0">
                  <a:schemeClr val="dk1"/>
                </a:fillRef>
                <a:effectRef idx="0">
                  <a:schemeClr val="dk1"/>
                </a:effectRef>
                <a:fontRef idx="minor">
                  <a:schemeClr val="tx1"/>
                </a:fontRef>
              </p:style>
            </p:cxnSp>
            <p:sp>
              <p:nvSpPr>
                <p:cNvPr id="23" name="文本框 22"/>
                <p:cNvSpPr txBox="1"/>
                <p:nvPr/>
              </p:nvSpPr>
              <p:spPr>
                <a:xfrm>
                  <a:off x="1594177" y="4784967"/>
                  <a:ext cx="794658" cy="393327"/>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AR1</a:t>
                  </a:r>
                </a:p>
              </p:txBody>
            </p:sp>
            <p:sp>
              <p:nvSpPr>
                <p:cNvPr id="24" name="文本框 23"/>
                <p:cNvSpPr txBox="1"/>
                <p:nvPr/>
              </p:nvSpPr>
              <p:spPr>
                <a:xfrm>
                  <a:off x="4598633" y="4709392"/>
                  <a:ext cx="794658" cy="393327"/>
                </a:xfrm>
                <a:prstGeom prst="rect">
                  <a:avLst/>
                </a:prstGeom>
                <a:noFill/>
              </p:spPr>
              <p:txBody>
                <a:bodyPr wrap="square" rtlCol="0">
                  <a:noAutofit/>
                </a:bodyPr>
                <a:lstStyle/>
                <a:p>
                  <a:pPr fontAlgn="ctr"/>
                  <a:r>
                    <a:rPr lang="en-US" sz="1600">
                      <a:latin typeface="Huawei Sans" panose="020C0503030203020204" pitchFamily="34" charset="0"/>
                      <a:ea typeface="方正兰亭黑简体" panose="02000000000000000000" pitchFamily="2" charset="-122"/>
                      <a:sym typeface="Huawei Sans" panose="020C0503030203020204" pitchFamily="34" charset="0"/>
                    </a:rPr>
                    <a:t>PC1</a:t>
                  </a:r>
                </a:p>
              </p:txBody>
            </p:sp>
            <p:sp>
              <p:nvSpPr>
                <p:cNvPr id="25" name="文本框 24"/>
                <p:cNvSpPr txBox="1"/>
                <p:nvPr/>
              </p:nvSpPr>
              <p:spPr>
                <a:xfrm>
                  <a:off x="2249802" y="4465467"/>
                  <a:ext cx="1812436" cy="372222"/>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 192.168.1.1/24</a:t>
                  </a:r>
                </a:p>
              </p:txBody>
            </p:sp>
            <p:sp>
              <p:nvSpPr>
                <p:cNvPr id="26" name="文本框 25"/>
                <p:cNvSpPr txBox="1"/>
                <p:nvPr/>
              </p:nvSpPr>
              <p:spPr>
                <a:xfrm>
                  <a:off x="5393290" y="4448307"/>
                  <a:ext cx="1525295" cy="357571"/>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192.168.1.2/24</a:t>
                  </a:r>
                </a:p>
              </p:txBody>
            </p:sp>
          </p:grpSp>
          <p:sp>
            <p:nvSpPr>
              <p:cNvPr id="20" name="文本框 19"/>
              <p:cNvSpPr txBox="1"/>
              <p:nvPr/>
            </p:nvSpPr>
            <p:spPr>
              <a:xfrm>
                <a:off x="4590186" y="4216977"/>
                <a:ext cx="1197428" cy="357571"/>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GE0/0/1</a:t>
                </a:r>
              </a:p>
            </p:txBody>
          </p:sp>
        </p:grpSp>
        <p:pic>
          <p:nvPicPr>
            <p:cNvPr id="18" name="图片 17"/>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6719983" y="4745483"/>
              <a:ext cx="866390" cy="761598"/>
            </a:xfrm>
            <a:prstGeom prst="rect">
              <a:avLst/>
            </a:prstGeom>
          </p:spPr>
        </p:pic>
      </p:grpSp>
    </p:spTree>
    <p:extLst>
      <p:ext uri="{BB962C8B-B14F-4D97-AF65-F5344CB8AC3E}">
        <p14:creationId xmlns:p14="http://schemas.microsoft.com/office/powerpoint/2010/main" val="37306791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4326231" y="1388830"/>
            <a:ext cx="7134424" cy="1269813"/>
            <a:chOff x="4581656" y="1728655"/>
            <a:chExt cx="7134424" cy="1269813"/>
          </a:xfrm>
        </p:grpSpPr>
        <p:sp>
          <p:nvSpPr>
            <p:cNvPr id="17" name="文本框 16"/>
            <p:cNvSpPr txBox="1"/>
            <p:nvPr/>
          </p:nvSpPr>
          <p:spPr>
            <a:xfrm>
              <a:off x="4581656" y="2475248"/>
              <a:ext cx="7134424"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If a series of configurations are completed but not committed, the command configurations are stored in the candidate configuration database.</a:t>
              </a:r>
            </a:p>
          </p:txBody>
        </p:sp>
        <p:sp>
          <p:nvSpPr>
            <p:cNvPr id="18" name="矩形 17"/>
            <p:cNvSpPr/>
            <p:nvPr/>
          </p:nvSpPr>
          <p:spPr>
            <a:xfrm>
              <a:off x="4581656" y="1728655"/>
              <a:ext cx="7134424" cy="738664"/>
            </a:xfrm>
            <a:prstGeom prst="rect">
              <a:avLst/>
            </a:prstGeom>
            <a:solidFill>
              <a:srgbClr val="F4FBFE"/>
            </a:solidFill>
            <a:ln>
              <a:solidFill>
                <a:srgbClr val="99DFF9"/>
              </a:solid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display configuration candidate </a:t>
              </a:r>
            </a:p>
            <a:p>
              <a:pPr fontAlgn="ct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This command displays the commands that have been configured but not committed.</a:t>
              </a:r>
            </a:p>
          </p:txBody>
        </p:sp>
      </p:grpSp>
      <p:grpSp>
        <p:nvGrpSpPr>
          <p:cNvPr id="38" name="组合 37"/>
          <p:cNvGrpSpPr/>
          <p:nvPr/>
        </p:nvGrpSpPr>
        <p:grpSpPr>
          <a:xfrm>
            <a:off x="4326231" y="2906448"/>
            <a:ext cx="7134424" cy="1066822"/>
            <a:chOff x="4581656" y="3360771"/>
            <a:chExt cx="7134424" cy="1066822"/>
          </a:xfrm>
        </p:grpSpPr>
        <p:sp>
          <p:nvSpPr>
            <p:cNvPr id="28" name="文本框 27"/>
            <p:cNvSpPr txBox="1"/>
            <p:nvPr/>
          </p:nvSpPr>
          <p:spPr>
            <a:xfrm>
              <a:off x="4581656" y="3904373"/>
              <a:ext cx="7134424"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After configuration commands are committed, they are saved in the running configuration database.</a:t>
              </a:r>
            </a:p>
          </p:txBody>
        </p:sp>
        <p:sp>
          <p:nvSpPr>
            <p:cNvPr id="29" name="矩形 28"/>
            <p:cNvSpPr/>
            <p:nvPr/>
          </p:nvSpPr>
          <p:spPr>
            <a:xfrm>
              <a:off x="4581656" y="3360771"/>
              <a:ext cx="7134424" cy="523220"/>
            </a:xfrm>
            <a:prstGeom prst="rect">
              <a:avLst/>
            </a:prstGeom>
            <a:solidFill>
              <a:srgbClr val="F4FBFE"/>
            </a:solidFill>
            <a:ln>
              <a:solidFill>
                <a:srgbClr val="99DFF9"/>
              </a:solid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a:t>
              </a: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display current-configuration </a:t>
              </a:r>
            </a:p>
            <a:p>
              <a:pPr fontAlgn="ctr"/>
              <a:r>
                <a:rPr lang="en-US" sz="1400" dirty="0">
                  <a:latin typeface="Huawei Sans" panose="020C0503030203020204" pitchFamily="34" charset="0"/>
                  <a:ea typeface="方正兰亭黑简体" panose="02000000000000000000" pitchFamily="2" charset="-122"/>
                  <a:cs typeface="Arial" pitchFamily="34" charset="0"/>
                  <a:sym typeface="Huawei Sans" panose="020C0503030203020204" pitchFamily="34" charset="0"/>
                </a:rPr>
                <a:t>This command displays the effective parameter settings.</a:t>
              </a:r>
            </a:p>
          </p:txBody>
        </p:sp>
      </p:grpSp>
      <p:grpSp>
        <p:nvGrpSpPr>
          <p:cNvPr id="37" name="组合 36"/>
          <p:cNvGrpSpPr/>
          <p:nvPr/>
        </p:nvGrpSpPr>
        <p:grpSpPr>
          <a:xfrm>
            <a:off x="4326231" y="4230125"/>
            <a:ext cx="7134424" cy="1269740"/>
            <a:chOff x="4581656" y="4735304"/>
            <a:chExt cx="7134424" cy="1269740"/>
          </a:xfrm>
        </p:grpSpPr>
        <p:sp>
          <p:nvSpPr>
            <p:cNvPr id="32" name="文本框 31"/>
            <p:cNvSpPr txBox="1"/>
            <p:nvPr/>
          </p:nvSpPr>
          <p:spPr>
            <a:xfrm>
              <a:off x="4581656" y="5481824"/>
              <a:ext cx="7134424" cy="523220"/>
            </a:xfrm>
            <a:prstGeom prst="rect">
              <a:avLst/>
            </a:prstGeom>
            <a:noFill/>
          </p:spPr>
          <p:txBody>
            <a:bodyPr wrap="square" rtlCol="0">
              <a:noAutofit/>
            </a:bodyPr>
            <a:lstStyle/>
            <a:p>
              <a:pP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After configurations are saved, the command configurations are stored in the startup configuration database.</a:t>
              </a:r>
            </a:p>
          </p:txBody>
        </p:sp>
        <p:sp>
          <p:nvSpPr>
            <p:cNvPr id="33" name="矩形 32"/>
            <p:cNvSpPr/>
            <p:nvPr/>
          </p:nvSpPr>
          <p:spPr>
            <a:xfrm>
              <a:off x="4581656" y="4735304"/>
              <a:ext cx="7134424" cy="738664"/>
            </a:xfrm>
            <a:prstGeom prst="rect">
              <a:avLst/>
            </a:prstGeom>
            <a:solidFill>
              <a:srgbClr val="F4FBFE"/>
            </a:solidFill>
            <a:ln>
              <a:solidFill>
                <a:srgbClr val="99DFF9"/>
              </a:solidFill>
            </a:ln>
          </p:spPr>
          <p:txBody>
            <a:bodyPr wrap="square">
              <a:noAutofit/>
            </a:bodyPr>
            <a:lstStyle/>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&lt;Huawei&gt;display startup </a:t>
              </a:r>
            </a:p>
            <a:p>
              <a:pPr fontAlgn="ctr"/>
              <a:r>
                <a:rPr lang="en-US" sz="1400" dirty="0">
                  <a:latin typeface="Huawei Sans" panose="020C0503030203020204" pitchFamily="34" charset="0"/>
                  <a:ea typeface="方正兰亭黑简体" panose="02000000000000000000" pitchFamily="2" charset="-122"/>
                  <a:cs typeface="Courier New" panose="02070309020205020404" pitchFamily="49" charset="0"/>
                  <a:sym typeface="Huawei Sans" panose="020C0503030203020204" pitchFamily="34" charset="0"/>
                </a:rPr>
                <a:t>The command displays the names of the system software, configuration files, PAF files, and patch files used for the current startup and to be used for the next startup.</a:t>
              </a:r>
            </a:p>
          </p:txBody>
        </p:sp>
      </p:grpSp>
      <p:sp>
        <p:nvSpPr>
          <p:cNvPr id="52" name="圆角矩形 51"/>
          <p:cNvSpPr/>
          <p:nvPr/>
        </p:nvSpPr>
        <p:spPr>
          <a:xfrm>
            <a:off x="939800" y="5685864"/>
            <a:ext cx="10520855" cy="649820"/>
          </a:xfrm>
          <a:prstGeom prst="roundRect">
            <a:avLst>
              <a:gd name="adj" fmla="val 2303"/>
            </a:avLst>
          </a:prstGeom>
          <a:solidFill>
            <a:srgbClr val="FFFFCC"/>
          </a:solidFill>
          <a:ln w="12700" cap="flat" cmpd="sng" algn="ctr">
            <a:solidFill>
              <a:srgbClr val="FFD17D"/>
            </a:solidFill>
            <a:prstDash val="solid"/>
            <a:miter lim="800000"/>
          </a:ln>
          <a:effectLst/>
        </p:spPr>
        <p:txBody>
          <a:bodyPr wrap="square" rtlCol="0" anchor="ctr">
            <a:noAutofit/>
          </a:bodyPr>
          <a:lstStyle/>
          <a:p>
            <a:pPr defTabSz="914400" fontAlgn="ctr"/>
            <a:r>
              <a:rPr lang="en-US" sz="1200" dirty="0">
                <a:latin typeface="Huawei Sans" panose="020C0503030203020204" pitchFamily="34" charset="0"/>
                <a:ea typeface="方正兰亭黑简体"/>
                <a:sym typeface="Huawei Sans" panose="020C0503030203020204" pitchFamily="34" charset="0"/>
              </a:rPr>
              <a:t>VRPv5 has the running and startup configuration databases but does not have the candidate configuration database. Therefore, a command configuration takes effect immediately after the command is executed, without being committed. However, in VRPv8, the configuration command takes effect only after the command committed.</a:t>
            </a:r>
          </a:p>
        </p:txBody>
      </p:sp>
      <p:sp>
        <p:nvSpPr>
          <p:cNvPr id="4" name="圆柱形 3"/>
          <p:cNvSpPr/>
          <p:nvPr/>
        </p:nvSpPr>
        <p:spPr>
          <a:xfrm>
            <a:off x="1761392" y="1316701"/>
            <a:ext cx="1136501" cy="1328778"/>
          </a:xfrm>
          <a:prstGeom prst="can">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8" name="文本框 7"/>
          <p:cNvSpPr txBox="1"/>
          <p:nvPr/>
        </p:nvSpPr>
        <p:spPr>
          <a:xfrm>
            <a:off x="1813178" y="1764118"/>
            <a:ext cx="1252702" cy="846386"/>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Candidate configuration database</a:t>
            </a:r>
          </a:p>
          <a:p>
            <a:pPr fontAlgn="ctr"/>
            <a:r>
              <a:rPr lang="en-US" sz="1300" dirty="0">
                <a:latin typeface="Huawei Sans" panose="020C0503030203020204" pitchFamily="34" charset="0"/>
                <a:ea typeface="方正兰亭黑简体" panose="02000000000000000000" pitchFamily="2" charset="-122"/>
                <a:sym typeface="Huawei Sans" panose="020C0503030203020204" pitchFamily="34" charset="0"/>
              </a:rPr>
              <a:t>&lt;candidate&gt;</a:t>
            </a:r>
          </a:p>
        </p:txBody>
      </p:sp>
      <p:sp>
        <p:nvSpPr>
          <p:cNvPr id="42" name="圆柱形 41"/>
          <p:cNvSpPr/>
          <p:nvPr/>
        </p:nvSpPr>
        <p:spPr>
          <a:xfrm>
            <a:off x="1761392" y="2756266"/>
            <a:ext cx="1136501" cy="1328778"/>
          </a:xfrm>
          <a:prstGeom prst="can">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3" name="文本框 42"/>
          <p:cNvSpPr txBox="1"/>
          <p:nvPr/>
        </p:nvSpPr>
        <p:spPr>
          <a:xfrm>
            <a:off x="1813178" y="3221792"/>
            <a:ext cx="1252702" cy="830997"/>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Running configuration database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&lt;running&gt;</a:t>
            </a:r>
          </a:p>
        </p:txBody>
      </p:sp>
      <p:grpSp>
        <p:nvGrpSpPr>
          <p:cNvPr id="44" name="组合 43"/>
          <p:cNvGrpSpPr/>
          <p:nvPr/>
        </p:nvGrpSpPr>
        <p:grpSpPr>
          <a:xfrm>
            <a:off x="1761392" y="4217806"/>
            <a:ext cx="1304488" cy="1328778"/>
            <a:chOff x="1594177" y="1924493"/>
            <a:chExt cx="2307398" cy="2073349"/>
          </a:xfrm>
        </p:grpSpPr>
        <p:sp>
          <p:nvSpPr>
            <p:cNvPr id="45" name="圆柱形 44"/>
            <p:cNvSpPr/>
            <p:nvPr/>
          </p:nvSpPr>
          <p:spPr>
            <a:xfrm>
              <a:off x="1594177" y="1924493"/>
              <a:ext cx="2010260" cy="2073349"/>
            </a:xfrm>
            <a:prstGeom prst="can">
              <a:avLst/>
            </a:prstGeom>
            <a:solidFill>
              <a:srgbClr val="F4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a:off x="1685777" y="2622612"/>
              <a:ext cx="2215798" cy="1296640"/>
            </a:xfrm>
            <a:prstGeom prst="rect">
              <a:avLst/>
            </a:prstGeom>
            <a:noFill/>
          </p:spPr>
          <p:txBody>
            <a:bodyPr wrap="square" rtlCol="0">
              <a:noAutofit/>
            </a:bodyPr>
            <a:lstStyle/>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Startup configuration database</a:t>
              </a:r>
            </a:p>
            <a:p>
              <a:pPr fontAlgn="ctr"/>
              <a:r>
                <a:rPr lang="en-US" sz="1200" dirty="0">
                  <a:latin typeface="Huawei Sans" panose="020C0503030203020204" pitchFamily="34" charset="0"/>
                  <a:ea typeface="方正兰亭黑简体" panose="02000000000000000000" pitchFamily="2" charset="-122"/>
                  <a:sym typeface="Huawei Sans" panose="020C0503030203020204" pitchFamily="34" charset="0"/>
                </a:rPr>
                <a:t> &lt;startup&gt;</a:t>
              </a:r>
            </a:p>
          </p:txBody>
        </p:sp>
      </p:grpSp>
      <p:sp>
        <p:nvSpPr>
          <p:cNvPr id="53" name="左大括号 52"/>
          <p:cNvSpPr/>
          <p:nvPr/>
        </p:nvSpPr>
        <p:spPr>
          <a:xfrm>
            <a:off x="1497514" y="3321373"/>
            <a:ext cx="263877" cy="1963049"/>
          </a:xfrm>
          <a:prstGeom prst="leftBrace">
            <a:avLst>
              <a:gd name="adj1" fmla="val 8333"/>
              <a:gd name="adj2" fmla="val 54196"/>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dirty="0">
              <a:ln w="22225">
                <a:solidFill>
                  <a:schemeClr val="accent2"/>
                </a:solidFill>
                <a:prstDash val="solid"/>
              </a:ln>
              <a:solidFill>
                <a:schemeClr val="accent2">
                  <a:lumMod val="40000"/>
                  <a:lumOff val="6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5" name="左大括号 54"/>
          <p:cNvSpPr/>
          <p:nvPr/>
        </p:nvSpPr>
        <p:spPr>
          <a:xfrm>
            <a:off x="1105802" y="1562986"/>
            <a:ext cx="655590" cy="3821814"/>
          </a:xfrm>
          <a:prstGeom prst="leftBrace">
            <a:avLst>
              <a:gd name="adj1" fmla="val 8333"/>
              <a:gd name="adj2" fmla="val 43317"/>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7" name="文本框 56"/>
          <p:cNvSpPr txBox="1"/>
          <p:nvPr/>
        </p:nvSpPr>
        <p:spPr>
          <a:xfrm>
            <a:off x="439521" y="3077540"/>
            <a:ext cx="692494" cy="307777"/>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VRPv8</a:t>
            </a:r>
          </a:p>
        </p:txBody>
      </p:sp>
      <p:sp>
        <p:nvSpPr>
          <p:cNvPr id="58" name="文本框 57"/>
          <p:cNvSpPr txBox="1"/>
          <p:nvPr/>
        </p:nvSpPr>
        <p:spPr>
          <a:xfrm>
            <a:off x="862995" y="4227596"/>
            <a:ext cx="692494" cy="307777"/>
          </a:xfrm>
          <a:prstGeom prst="rect">
            <a:avLst/>
          </a:prstGeom>
          <a:noFill/>
        </p:spPr>
        <p:txBody>
          <a:bodyPr wrap="square" rtlCol="0">
            <a:noAutofit/>
          </a:bodyPr>
          <a:lstStyle/>
          <a:p>
            <a:pP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VRP5</a:t>
            </a:r>
          </a:p>
        </p:txBody>
      </p:sp>
      <p:sp>
        <p:nvSpPr>
          <p:cNvPr id="31" name="Right Arrow 157"/>
          <p:cNvSpPr/>
          <p:nvPr/>
        </p:nvSpPr>
        <p:spPr>
          <a:xfrm>
            <a:off x="3327201" y="1585472"/>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5" name="Right Arrow 157"/>
          <p:cNvSpPr/>
          <p:nvPr/>
        </p:nvSpPr>
        <p:spPr>
          <a:xfrm>
            <a:off x="3327201" y="3043625"/>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6" name="Right Arrow 157"/>
          <p:cNvSpPr/>
          <p:nvPr/>
        </p:nvSpPr>
        <p:spPr>
          <a:xfrm>
            <a:off x="3327200" y="4448786"/>
            <a:ext cx="647343"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982267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3"/>
                                        </p:tgtEl>
                                        <p:attrNameLst>
                                          <p:attrName>style.visibility</p:attrName>
                                        </p:attrNameLst>
                                      </p:cBhvr>
                                      <p:to>
                                        <p:strVal val="visible"/>
                                      </p:to>
                                    </p:set>
                                    <p:animEffect transition="in" filter="wipe(down)">
                                      <p:cBhvr>
                                        <p:cTn id="12" dur="500"/>
                                        <p:tgtEl>
                                          <p:spTgt spid="5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wipe(down)">
                                      <p:cBhvr>
                                        <p:cTn id="17" dur="500"/>
                                        <p:tgtEl>
                                          <p:spTgt spid="5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wipe(down)">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7"/>
                                        </p:tgtEl>
                                        <p:attrNameLst>
                                          <p:attrName>style.visibility</p:attrName>
                                        </p:attrNameLst>
                                      </p:cBhvr>
                                      <p:to>
                                        <p:strVal val="visible"/>
                                      </p:to>
                                    </p:set>
                                    <p:animEffect transition="in" filter="wipe(down)">
                                      <p:cBhvr>
                                        <p:cTn id="27" dur="500"/>
                                        <p:tgtEl>
                                          <p:spTgt spid="57"/>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additive="base">
                                        <p:cTn id="32" dur="500" fill="hold"/>
                                        <p:tgtEl>
                                          <p:spTgt spid="52"/>
                                        </p:tgtEl>
                                        <p:attrNameLst>
                                          <p:attrName>ppt_x</p:attrName>
                                        </p:attrNameLst>
                                      </p:cBhvr>
                                      <p:tavLst>
                                        <p:tav tm="0">
                                          <p:val>
                                            <p:strVal val="#ppt_x"/>
                                          </p:val>
                                        </p:tav>
                                        <p:tav tm="100000">
                                          <p:val>
                                            <p:strVal val="#ppt_x"/>
                                          </p:val>
                                        </p:tav>
                                      </p:tavLst>
                                    </p:anim>
                                    <p:anim calcmode="lin" valueType="num">
                                      <p:cBhvr additive="base">
                                        <p:cTn id="3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5" grpId="0" animBg="1"/>
      <p:bldP spid="57" grpId="0"/>
      <p:bldP spid="5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pPr algn="l"/>
            <a:r>
              <a:rPr lang="en-US" dirty="0">
                <a:latin typeface="Huawei Sans" panose="020C0503030203020204" pitchFamily="34" charset="0"/>
                <a:ea typeface="方正兰亭黑简体" panose="02000000000000000000" pitchFamily="2" charset="-122"/>
                <a:sym typeface="Huawei Sans" panose="020C0503030203020204" pitchFamily="34" charset="0"/>
              </a:rPr>
              <a:t>What is the VRP version currently used by Huawei </a:t>
            </a:r>
            <a:r>
              <a:rPr lang="en-US" dirty="0" err="1">
                <a:latin typeface="Huawei Sans" panose="020C0503030203020204" pitchFamily="34" charset="0"/>
                <a:ea typeface="方正兰亭黑简体" panose="02000000000000000000" pitchFamily="2" charset="-122"/>
                <a:sym typeface="Huawei Sans" panose="020C0503030203020204" pitchFamily="34" charset="0"/>
              </a:rPr>
              <a:t>datacom</a:t>
            </a:r>
            <a:r>
              <a:rPr lang="en-US" dirty="0">
                <a:latin typeface="Huawei Sans" panose="020C0503030203020204" pitchFamily="34" charset="0"/>
                <a:ea typeface="方正兰亭黑简体" panose="02000000000000000000" pitchFamily="2" charset="-122"/>
                <a:sym typeface="Huawei Sans" panose="020C0503030203020204" pitchFamily="34" charset="0"/>
              </a:rPr>
              <a:t> devices?</a:t>
            </a:r>
          </a:p>
          <a:p>
            <a:pPr algn="l"/>
            <a:r>
              <a:rPr lang="en-US" dirty="0">
                <a:latin typeface="Huawei Sans" panose="020C0503030203020204" pitchFamily="34" charset="0"/>
                <a:ea typeface="方正兰亭黑简体" panose="02000000000000000000" pitchFamily="2" charset="-122"/>
                <a:sym typeface="Huawei Sans" panose="020C0503030203020204" pitchFamily="34" charset="0"/>
              </a:rPr>
              <a:t>What is the maximum number of users that are allowed to log in to a Huawei device through the console port concurrently?</a:t>
            </a:r>
          </a:p>
          <a:p>
            <a:pPr algn="l"/>
            <a:r>
              <a:rPr lang="en-US" dirty="0">
                <a:latin typeface="Huawei Sans" panose="020C0503030203020204" pitchFamily="34" charset="0"/>
                <a:ea typeface="方正兰亭黑简体" panose="02000000000000000000" pitchFamily="2" charset="-122"/>
                <a:sym typeface="Huawei Sans" panose="020C0503030203020204" pitchFamily="34" charset="0"/>
              </a:rPr>
              <a:t>How do I specify the configuration file for next startup if a device has multiple configuration files?</a:t>
            </a:r>
          </a:p>
          <a:p>
            <a:pPr algn="l"/>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0762827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1"/>
          </p:nvPr>
        </p:nvSpPr>
        <p:spPr/>
        <p:txBody>
          <a:bodyPr wrap="square">
            <a:noAutofit/>
          </a:bodyPr>
          <a:lstStyle/>
          <a:p>
            <a:pPr algn="l"/>
            <a:r>
              <a:rPr lang="en-US" dirty="0">
                <a:latin typeface="Huawei Sans" panose="020C0503030203020204" pitchFamily="34" charset="0"/>
                <a:ea typeface="方正兰亭黑简体" panose="02000000000000000000" pitchFamily="2" charset="-122"/>
                <a:sym typeface="Huawei Sans" panose="020C0503030203020204" pitchFamily="34" charset="0"/>
              </a:rPr>
              <a:t>VRP is a Huawei proprietary network OS that can run on various hardware platforms. VRP has unified network, user, and management interfaces. To efficiently manage Huawei devices, you need to be familiar with VRP commands and configurations.</a:t>
            </a:r>
          </a:p>
          <a:p>
            <a:pPr algn="l"/>
            <a:r>
              <a:rPr lang="en-US" dirty="0">
                <a:latin typeface="Huawei Sans" panose="020C0503030203020204" pitchFamily="34" charset="0"/>
                <a:ea typeface="方正兰亭黑简体" panose="02000000000000000000" pitchFamily="2" charset="-122"/>
                <a:sym typeface="Huawei Sans" panose="020C0503030203020204" pitchFamily="34" charset="0"/>
              </a:rPr>
              <a:t>You also need to understand some common commands and shortcut keys and learn how to use them.</a:t>
            </a:r>
          </a:p>
          <a:p>
            <a:pPr algn="l"/>
            <a:r>
              <a:rPr lang="en-US" dirty="0">
                <a:latin typeface="Huawei Sans" panose="020C0503030203020204" pitchFamily="34" charset="0"/>
                <a:ea typeface="方正兰亭黑简体" panose="02000000000000000000" pitchFamily="2" charset="-122"/>
                <a:sym typeface="Huawei Sans" panose="020C0503030203020204" pitchFamily="34" charset="0"/>
              </a:rPr>
              <a:t>After learning this course, you need to know basic VRP concepts, functions of common commands, and CLI.</a:t>
            </a:r>
          </a:p>
          <a:p>
            <a:pPr algn="l"/>
            <a:endParaRPr lang="zh-CN" alt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46949408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432733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wrap="square">
            <a:noAutofit/>
          </a:bodyPr>
          <a:lstStyle/>
          <a:p>
            <a:r>
              <a:rPr lang="en-US" b="1">
                <a:latin typeface="Huawei Sans" panose="020C0503030203020204" pitchFamily="34" charset="0"/>
                <a:ea typeface="方正兰亭黑简体" panose="02000000000000000000" pitchFamily="2" charset="-122"/>
                <a:sym typeface="Huawei Sans" panose="020C0503030203020204" pitchFamily="34" charset="0"/>
              </a:rPr>
              <a:t>VRP Overview</a:t>
            </a:r>
          </a:p>
          <a:p>
            <a:r>
              <a:rPr lang="en-US">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rPr>
              <a:t>Command Line Basics</a:t>
            </a:r>
          </a:p>
          <a:p>
            <a:pPr marL="0" indent="0">
              <a:buNone/>
            </a:pPr>
            <a:endParaRPr lang="zh-CN" altLang="en-US" dirty="0">
              <a:solidFill>
                <a:schemeClr val="bg1">
                  <a:lumMod val="50000"/>
                </a:schemeClr>
              </a:solidFill>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2626461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占位符 6"/>
          <p:cNvSpPr>
            <a:spLocks noGrp="1"/>
          </p:cNvSpPr>
          <p:nvPr>
            <p:ph type="body" sz="quarter" idx="10"/>
          </p:nvPr>
        </p:nvSpPr>
        <p:spPr>
          <a:xfrm>
            <a:off x="6127357" y="1242453"/>
            <a:ext cx="5630695" cy="4680000"/>
          </a:xfrm>
        </p:spPr>
        <p:txBody>
          <a:bodyPr wrap="square">
            <a:noAutofit/>
          </a:bodyPr>
          <a:lstStyle/>
          <a:p>
            <a:r>
              <a:rPr lang="en-US" sz="1600" smtClean="0">
                <a:latin typeface="Huawei Sans" panose="020C0503030203020204" pitchFamily="34" charset="0"/>
                <a:ea typeface="方正兰亭黑简体" panose="02000000000000000000" pitchFamily="2" charset="-122"/>
                <a:sym typeface="Huawei Sans" panose="020C0503030203020204" pitchFamily="34" charset="0"/>
              </a:rPr>
              <a:t>VRP is a universal OS platform for Huawei datacom products. It serves as the software core engine of Huawei's full series of routers from low-end to core ones, Ethernet switches, service gateways, and so on.</a:t>
            </a:r>
          </a:p>
          <a:p>
            <a:r>
              <a:rPr lang="en-US" sz="1600" smtClean="0">
                <a:latin typeface="Huawei Sans" panose="020C0503030203020204" pitchFamily="34" charset="0"/>
                <a:ea typeface="方正兰亭黑简体" panose="02000000000000000000" pitchFamily="2" charset="-122"/>
                <a:sym typeface="Huawei Sans" panose="020C0503030203020204" pitchFamily="34" charset="0"/>
              </a:rPr>
              <a:t>VRP provides the following functions:</a:t>
            </a:r>
          </a:p>
          <a:p>
            <a:pPr marL="654050" lvl="1" indent="-342900"/>
            <a:r>
              <a:rPr lang="en-US" sz="1600" smtClean="0">
                <a:latin typeface="Huawei Sans" panose="020C0503030203020204" pitchFamily="34" charset="0"/>
                <a:ea typeface="方正兰亭黑简体" panose="02000000000000000000" pitchFamily="2" charset="-122"/>
                <a:sym typeface="Huawei Sans" panose="020C0503030203020204" pitchFamily="34" charset="0"/>
              </a:rPr>
              <a:t>Provides a unified user interface and a unified management interface.</a:t>
            </a:r>
          </a:p>
          <a:p>
            <a:pPr marL="654050" lvl="1" indent="-342900"/>
            <a:r>
              <a:rPr lang="en-US" sz="1600" smtClean="0">
                <a:latin typeface="Huawei Sans" panose="020C0503030203020204" pitchFamily="34" charset="0"/>
                <a:ea typeface="方正兰亭黑简体" panose="02000000000000000000" pitchFamily="2" charset="-122"/>
                <a:sym typeface="Huawei Sans" panose="020C0503030203020204" pitchFamily="34" charset="0"/>
              </a:rPr>
              <a:t>Implements the functions of the control plane and defines the interface specifications of the forwarding plane.</a:t>
            </a:r>
          </a:p>
          <a:p>
            <a:pPr marL="654050" lvl="1" indent="-342900"/>
            <a:r>
              <a:rPr lang="en-US" sz="1600" smtClean="0">
                <a:latin typeface="Huawei Sans" panose="020C0503030203020204" pitchFamily="34" charset="0"/>
                <a:ea typeface="方正兰亭黑简体" panose="02000000000000000000" pitchFamily="2" charset="-122"/>
                <a:sym typeface="Huawei Sans" panose="020C0503030203020204" pitchFamily="34" charset="0"/>
              </a:rPr>
              <a:t>Implements communication between the device forwarding plane and VRP control plane.</a:t>
            </a:r>
          </a:p>
          <a:p>
            <a:pPr marL="654050" lvl="1" indent="-342900">
              <a:buFont typeface="微软雅黑" panose="020B0503020204020204" pitchFamily="34" charset="-122"/>
              <a:buChar char="▫"/>
            </a:pPr>
            <a:endParaRPr lang="en-US" sz="1600" smtClean="0">
              <a:latin typeface="Huawei Sans" panose="020C0503030203020204" pitchFamily="34" charset="0"/>
              <a:ea typeface="方正兰亭黑简体" panose="02000000000000000000" pitchFamily="2" charset="-122"/>
              <a:sym typeface="Huawei Sans" panose="020C0503030203020204" pitchFamily="34" charset="0"/>
            </a:endParaRPr>
          </a:p>
          <a:p>
            <a:pPr marL="0" indent="0">
              <a:buNone/>
            </a:pPr>
            <a:endParaRPr lang="zh-CN" altLang="en-US" sz="20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3" name="标题 2"/>
          <p:cNvSpPr>
            <a:spLocks noGrp="1"/>
          </p:cNvSpPr>
          <p:nvPr>
            <p:ph type="title"/>
          </p:nvPr>
        </p:nvSpPr>
        <p:spPr/>
        <p:txBody>
          <a:bodyPr wrap="square">
            <a:noAutofit/>
          </a:bodyPr>
          <a:lstStyle/>
          <a:p>
            <a:r>
              <a:rPr lang="en-US" smtClean="0">
                <a:latin typeface="Huawei Sans" panose="020C0503030203020204" pitchFamily="34" charset="0"/>
                <a:ea typeface="方正兰亭黑简体" panose="02000000000000000000" pitchFamily="2" charset="-122"/>
                <a:sym typeface="Huawei Sans" panose="020C0503030203020204" pitchFamily="34" charset="0"/>
              </a:rPr>
              <a:t>What Is VRP?</a:t>
            </a:r>
            <a:endParaRPr lang="en-US" dirty="0">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2" name="组合 1"/>
          <p:cNvGrpSpPr/>
          <p:nvPr/>
        </p:nvGrpSpPr>
        <p:grpSpPr>
          <a:xfrm>
            <a:off x="575252" y="1599671"/>
            <a:ext cx="4951489" cy="3601344"/>
            <a:chOff x="575252" y="1599671"/>
            <a:chExt cx="5820409" cy="4233332"/>
          </a:xfrm>
        </p:grpSpPr>
        <p:sp>
          <p:nvSpPr>
            <p:cNvPr id="4" name="任意多边形 3"/>
            <p:cNvSpPr/>
            <p:nvPr/>
          </p:nvSpPr>
          <p:spPr>
            <a:xfrm>
              <a:off x="1570542" y="1729210"/>
              <a:ext cx="2837449" cy="2837603"/>
            </a:xfrm>
            <a:custGeom>
              <a:avLst/>
              <a:gdLst>
                <a:gd name="connsiteX0" fmla="*/ 0 w 2837449"/>
                <a:gd name="connsiteY0" fmla="*/ 1418802 h 2837603"/>
                <a:gd name="connsiteX1" fmla="*/ 1418725 w 2837449"/>
                <a:gd name="connsiteY1" fmla="*/ 0 h 2837603"/>
                <a:gd name="connsiteX2" fmla="*/ 2837450 w 2837449"/>
                <a:gd name="connsiteY2" fmla="*/ 1418802 h 2837603"/>
                <a:gd name="connsiteX3" fmla="*/ 1418725 w 2837449"/>
                <a:gd name="connsiteY3" fmla="*/ 2837604 h 2837603"/>
                <a:gd name="connsiteX4" fmla="*/ 0 w 2837449"/>
                <a:gd name="connsiteY4" fmla="*/ 1418802 h 2837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7449" h="2837603">
                  <a:moveTo>
                    <a:pt x="0" y="1418802"/>
                  </a:moveTo>
                  <a:cubicBezTo>
                    <a:pt x="0" y="635219"/>
                    <a:pt x="635185" y="0"/>
                    <a:pt x="1418725" y="0"/>
                  </a:cubicBezTo>
                  <a:cubicBezTo>
                    <a:pt x="2202265" y="0"/>
                    <a:pt x="2837450" y="635219"/>
                    <a:pt x="2837450" y="1418802"/>
                  </a:cubicBezTo>
                  <a:cubicBezTo>
                    <a:pt x="2837450" y="2202385"/>
                    <a:pt x="2202265" y="2837604"/>
                    <a:pt x="1418725" y="2837604"/>
                  </a:cubicBezTo>
                  <a:cubicBezTo>
                    <a:pt x="635185" y="2837604"/>
                    <a:pt x="0" y="2202385"/>
                    <a:pt x="0" y="1418802"/>
                  </a:cubicBezTo>
                  <a:close/>
                </a:path>
              </a:pathLst>
            </a:custGeom>
            <a:solidFill>
              <a:srgbClr val="FFFFCC"/>
            </a:solidFill>
            <a:ln>
              <a:solidFill>
                <a:srgbClr val="FFD17D"/>
              </a:solidFill>
            </a:ln>
          </p:spPr>
          <p:style>
            <a:lnRef idx="2">
              <a:scrgbClr r="0" g="0" b="0"/>
            </a:lnRef>
            <a:fillRef idx="1">
              <a:scrgbClr r="0" g="0" b="0"/>
            </a:fillRef>
            <a:effectRef idx="0">
              <a:schemeClr val="accent2">
                <a:hueOff val="-1364403"/>
                <a:satOff val="-78683"/>
                <a:lumOff val="8089"/>
                <a:alphaOff val="0"/>
              </a:schemeClr>
            </a:effectRef>
            <a:fontRef idx="minor">
              <a:schemeClr val="lt1"/>
            </a:fontRef>
          </p:style>
          <p:txBody>
            <a:bodyPr spcFirstLastPara="0" vert="horz" wrap="square" lIns="260382" tIns="260378" rIns="260382" bIns="260378" numCol="1" spcCol="1270" anchor="ctr" anchorCtr="0">
              <a:noAutofit/>
            </a:bodyPr>
            <a:lstStyle/>
            <a:p>
              <a:pPr algn="ctr" defTabSz="1066800" fontAlgn="ctr">
                <a:lnSpc>
                  <a:spcPct val="90000"/>
                </a:lnSpc>
                <a:spcBef>
                  <a:spcPct val="0"/>
                </a:spcBef>
                <a:spcAft>
                  <a:spcPct val="35000"/>
                </a:spcAft>
              </a:pPr>
              <a:r>
                <a:rPr lang="en-US">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VRP</a:t>
              </a:r>
            </a:p>
          </p:txBody>
        </p:sp>
        <p:sp>
          <p:nvSpPr>
            <p:cNvPr id="6" name="椭圆 5"/>
            <p:cNvSpPr/>
            <p:nvPr/>
          </p:nvSpPr>
          <p:spPr>
            <a:xfrm>
              <a:off x="3189780" y="1599671"/>
              <a:ext cx="315466" cy="315806"/>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8" name="椭圆 7"/>
            <p:cNvSpPr/>
            <p:nvPr/>
          </p:nvSpPr>
          <p:spPr>
            <a:xfrm>
              <a:off x="2443021" y="4355994"/>
              <a:ext cx="228742" cy="228599"/>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9" name="椭圆 8"/>
            <p:cNvSpPr/>
            <p:nvPr/>
          </p:nvSpPr>
          <p:spPr>
            <a:xfrm>
              <a:off x="4590752" y="2880677"/>
              <a:ext cx="228742" cy="228599"/>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10" name="椭圆 9"/>
            <p:cNvSpPr/>
            <p:nvPr/>
          </p:nvSpPr>
          <p:spPr>
            <a:xfrm>
              <a:off x="3497679" y="4598987"/>
              <a:ext cx="315466" cy="315806"/>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11" name="椭圆 10"/>
            <p:cNvSpPr/>
            <p:nvPr/>
          </p:nvSpPr>
          <p:spPr>
            <a:xfrm>
              <a:off x="2507046" y="2047980"/>
              <a:ext cx="228742" cy="228599"/>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12" name="椭圆 11"/>
            <p:cNvSpPr/>
            <p:nvPr/>
          </p:nvSpPr>
          <p:spPr>
            <a:xfrm>
              <a:off x="1787061" y="3356927"/>
              <a:ext cx="228742" cy="228599"/>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13" name="任意多边形 12"/>
            <p:cNvSpPr/>
            <p:nvPr/>
          </p:nvSpPr>
          <p:spPr>
            <a:xfrm>
              <a:off x="683511" y="2241020"/>
              <a:ext cx="1153605" cy="1153583"/>
            </a:xfrm>
            <a:custGeom>
              <a:avLst/>
              <a:gdLst>
                <a:gd name="connsiteX0" fmla="*/ 0 w 1153605"/>
                <a:gd name="connsiteY0" fmla="*/ 576792 h 1153583"/>
                <a:gd name="connsiteX1" fmla="*/ 576803 w 1153605"/>
                <a:gd name="connsiteY1" fmla="*/ 0 h 1153583"/>
                <a:gd name="connsiteX2" fmla="*/ 1153606 w 1153605"/>
                <a:gd name="connsiteY2" fmla="*/ 576792 h 1153583"/>
                <a:gd name="connsiteX3" fmla="*/ 576803 w 1153605"/>
                <a:gd name="connsiteY3" fmla="*/ 1153584 h 1153583"/>
                <a:gd name="connsiteX4" fmla="*/ 0 w 1153605"/>
                <a:gd name="connsiteY4" fmla="*/ 576792 h 1153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605" h="1153583">
                  <a:moveTo>
                    <a:pt x="0" y="576792"/>
                  </a:moveTo>
                  <a:cubicBezTo>
                    <a:pt x="0" y="258239"/>
                    <a:pt x="258243" y="0"/>
                    <a:pt x="576803" y="0"/>
                  </a:cubicBezTo>
                  <a:cubicBezTo>
                    <a:pt x="895363" y="0"/>
                    <a:pt x="1153606" y="258239"/>
                    <a:pt x="1153606" y="576792"/>
                  </a:cubicBezTo>
                  <a:cubicBezTo>
                    <a:pt x="1153606" y="895345"/>
                    <a:pt x="895363" y="1153584"/>
                    <a:pt x="576803" y="1153584"/>
                  </a:cubicBezTo>
                  <a:cubicBezTo>
                    <a:pt x="258243" y="1153584"/>
                    <a:pt x="0" y="895345"/>
                    <a:pt x="0" y="576792"/>
                  </a:cubicBezTo>
                  <a:close/>
                </a:path>
              </a:pathLst>
            </a:cu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txBody>
            <a:bodyPr spcFirstLastPara="0" vert="horz" wrap="square" lIns="0" tIns="260378" rIns="0" bIns="260378" numCol="1" spcCol="1270" anchor="ctr" anchorCtr="0">
              <a:noAutofit/>
            </a:bodyPr>
            <a:lstStyle/>
            <a:p>
              <a:pPr lvl="0" algn="ctr" defTabSz="1066800" fontAlgn="ctr">
                <a:lnSpc>
                  <a:spcPct val="90000"/>
                </a:lnSpc>
                <a:spcBef>
                  <a:spcPct val="0"/>
                </a:spcBef>
                <a:spcAft>
                  <a:spcPct val="35000"/>
                </a:spcAft>
              </a:pPr>
              <a:r>
                <a:rPr lang="en-US" sz="16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Routing</a:t>
              </a:r>
            </a:p>
          </p:txBody>
        </p:sp>
        <p:sp>
          <p:nvSpPr>
            <p:cNvPr id="14" name="椭圆 13"/>
            <p:cNvSpPr/>
            <p:nvPr/>
          </p:nvSpPr>
          <p:spPr>
            <a:xfrm>
              <a:off x="2870821" y="2058140"/>
              <a:ext cx="315466" cy="315806"/>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15" name="椭圆 14"/>
            <p:cNvSpPr/>
            <p:nvPr/>
          </p:nvSpPr>
          <p:spPr>
            <a:xfrm>
              <a:off x="792353" y="3732424"/>
              <a:ext cx="570400" cy="570653"/>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16" name="任意多边形 15"/>
            <p:cNvSpPr/>
            <p:nvPr/>
          </p:nvSpPr>
          <p:spPr>
            <a:xfrm>
              <a:off x="4699594" y="1698307"/>
              <a:ext cx="1153605" cy="1153583"/>
            </a:xfrm>
            <a:custGeom>
              <a:avLst/>
              <a:gdLst>
                <a:gd name="connsiteX0" fmla="*/ 0 w 1153605"/>
                <a:gd name="connsiteY0" fmla="*/ 576792 h 1153583"/>
                <a:gd name="connsiteX1" fmla="*/ 576803 w 1153605"/>
                <a:gd name="connsiteY1" fmla="*/ 0 h 1153583"/>
                <a:gd name="connsiteX2" fmla="*/ 1153606 w 1153605"/>
                <a:gd name="connsiteY2" fmla="*/ 576792 h 1153583"/>
                <a:gd name="connsiteX3" fmla="*/ 576803 w 1153605"/>
                <a:gd name="connsiteY3" fmla="*/ 1153584 h 1153583"/>
                <a:gd name="connsiteX4" fmla="*/ 0 w 1153605"/>
                <a:gd name="connsiteY4" fmla="*/ 576792 h 1153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605" h="1153583">
                  <a:moveTo>
                    <a:pt x="0" y="576792"/>
                  </a:moveTo>
                  <a:cubicBezTo>
                    <a:pt x="0" y="258239"/>
                    <a:pt x="258243" y="0"/>
                    <a:pt x="576803" y="0"/>
                  </a:cubicBezTo>
                  <a:cubicBezTo>
                    <a:pt x="895363" y="0"/>
                    <a:pt x="1153606" y="258239"/>
                    <a:pt x="1153606" y="576792"/>
                  </a:cubicBezTo>
                  <a:cubicBezTo>
                    <a:pt x="1153606" y="895345"/>
                    <a:pt x="895363" y="1153584"/>
                    <a:pt x="576803" y="1153584"/>
                  </a:cubicBezTo>
                  <a:cubicBezTo>
                    <a:pt x="258243" y="1153584"/>
                    <a:pt x="0" y="895345"/>
                    <a:pt x="0" y="576792"/>
                  </a:cubicBezTo>
                  <a:close/>
                </a:path>
              </a:pathLst>
            </a:cu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txBody>
            <a:bodyPr spcFirstLastPara="0" vert="horz" wrap="square" lIns="0" tIns="260378" rIns="0" bIns="260378" numCol="1" spcCol="1270" anchor="ctr" anchorCtr="0">
              <a:noAutofit/>
            </a:bodyPr>
            <a:lstStyle/>
            <a:p>
              <a:pPr algn="ctr" defTabSz="1066800" fontAlgn="ctr">
                <a:lnSpc>
                  <a:spcPct val="90000"/>
                </a:lnSpc>
                <a:spcBef>
                  <a:spcPct val="0"/>
                </a:spcBef>
                <a:spcAft>
                  <a:spcPct val="3500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Security</a:t>
              </a:r>
            </a:p>
          </p:txBody>
        </p:sp>
        <p:sp>
          <p:nvSpPr>
            <p:cNvPr id="17" name="椭圆 16"/>
            <p:cNvSpPr/>
            <p:nvPr/>
          </p:nvSpPr>
          <p:spPr>
            <a:xfrm>
              <a:off x="4184488" y="2495020"/>
              <a:ext cx="315466" cy="315806"/>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18" name="椭圆 17"/>
            <p:cNvSpPr/>
            <p:nvPr/>
          </p:nvSpPr>
          <p:spPr>
            <a:xfrm>
              <a:off x="575252" y="4411450"/>
              <a:ext cx="228742" cy="228599"/>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19" name="椭圆 18"/>
            <p:cNvSpPr/>
            <p:nvPr/>
          </p:nvSpPr>
          <p:spPr>
            <a:xfrm>
              <a:off x="2854524" y="4085907"/>
              <a:ext cx="228742" cy="228599"/>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20" name="任意多边形 19"/>
            <p:cNvSpPr/>
            <p:nvPr/>
          </p:nvSpPr>
          <p:spPr>
            <a:xfrm>
              <a:off x="5242056" y="3692207"/>
              <a:ext cx="1153605" cy="1153583"/>
            </a:xfrm>
            <a:custGeom>
              <a:avLst/>
              <a:gdLst>
                <a:gd name="connsiteX0" fmla="*/ 0 w 1153605"/>
                <a:gd name="connsiteY0" fmla="*/ 576792 h 1153583"/>
                <a:gd name="connsiteX1" fmla="*/ 576803 w 1153605"/>
                <a:gd name="connsiteY1" fmla="*/ 0 h 1153583"/>
                <a:gd name="connsiteX2" fmla="*/ 1153606 w 1153605"/>
                <a:gd name="connsiteY2" fmla="*/ 576792 h 1153583"/>
                <a:gd name="connsiteX3" fmla="*/ 576803 w 1153605"/>
                <a:gd name="connsiteY3" fmla="*/ 1153584 h 1153583"/>
                <a:gd name="connsiteX4" fmla="*/ 0 w 1153605"/>
                <a:gd name="connsiteY4" fmla="*/ 576792 h 1153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605" h="1153583">
                  <a:moveTo>
                    <a:pt x="0" y="576792"/>
                  </a:moveTo>
                  <a:cubicBezTo>
                    <a:pt x="0" y="258239"/>
                    <a:pt x="258243" y="0"/>
                    <a:pt x="576803" y="0"/>
                  </a:cubicBezTo>
                  <a:cubicBezTo>
                    <a:pt x="895363" y="0"/>
                    <a:pt x="1153606" y="258239"/>
                    <a:pt x="1153606" y="576792"/>
                  </a:cubicBezTo>
                  <a:cubicBezTo>
                    <a:pt x="1153606" y="895345"/>
                    <a:pt x="895363" y="1153584"/>
                    <a:pt x="576803" y="1153584"/>
                  </a:cubicBezTo>
                  <a:cubicBezTo>
                    <a:pt x="258243" y="1153584"/>
                    <a:pt x="0" y="895345"/>
                    <a:pt x="0" y="576792"/>
                  </a:cubicBezTo>
                  <a:close/>
                </a:path>
              </a:pathLst>
            </a:cu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txBody>
            <a:bodyPr spcFirstLastPara="0" vert="horz" wrap="square" lIns="0" tIns="260378" rIns="0" bIns="260378" numCol="1" spcCol="1270" anchor="ctr" anchorCtr="0">
              <a:noAutofit/>
            </a:bodyPr>
            <a:lstStyle/>
            <a:p>
              <a:pPr algn="ctr" defTabSz="1066800" fontAlgn="ctr">
                <a:lnSpc>
                  <a:spcPct val="90000"/>
                </a:lnSpc>
                <a:spcBef>
                  <a:spcPct val="0"/>
                </a:spcBef>
                <a:spcAft>
                  <a:spcPct val="3500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Wireless</a:t>
              </a:r>
            </a:p>
          </p:txBody>
        </p:sp>
        <p:sp>
          <p:nvSpPr>
            <p:cNvPr id="21" name="椭圆 20"/>
            <p:cNvSpPr/>
            <p:nvPr/>
          </p:nvSpPr>
          <p:spPr>
            <a:xfrm>
              <a:off x="4916695" y="3651990"/>
              <a:ext cx="228742" cy="228599"/>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sp>
          <p:nvSpPr>
            <p:cNvPr id="22" name="任意多边形 21"/>
            <p:cNvSpPr/>
            <p:nvPr/>
          </p:nvSpPr>
          <p:spPr>
            <a:xfrm>
              <a:off x="1930825" y="4679420"/>
              <a:ext cx="1153605" cy="1153583"/>
            </a:xfrm>
            <a:custGeom>
              <a:avLst/>
              <a:gdLst>
                <a:gd name="connsiteX0" fmla="*/ 0 w 1153605"/>
                <a:gd name="connsiteY0" fmla="*/ 576792 h 1153583"/>
                <a:gd name="connsiteX1" fmla="*/ 576803 w 1153605"/>
                <a:gd name="connsiteY1" fmla="*/ 0 h 1153583"/>
                <a:gd name="connsiteX2" fmla="*/ 1153606 w 1153605"/>
                <a:gd name="connsiteY2" fmla="*/ 576792 h 1153583"/>
                <a:gd name="connsiteX3" fmla="*/ 576803 w 1153605"/>
                <a:gd name="connsiteY3" fmla="*/ 1153584 h 1153583"/>
                <a:gd name="connsiteX4" fmla="*/ 0 w 1153605"/>
                <a:gd name="connsiteY4" fmla="*/ 576792 h 11535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3605" h="1153583">
                  <a:moveTo>
                    <a:pt x="0" y="576792"/>
                  </a:moveTo>
                  <a:cubicBezTo>
                    <a:pt x="0" y="258239"/>
                    <a:pt x="258243" y="0"/>
                    <a:pt x="576803" y="0"/>
                  </a:cubicBezTo>
                  <a:cubicBezTo>
                    <a:pt x="895363" y="0"/>
                    <a:pt x="1153606" y="258239"/>
                    <a:pt x="1153606" y="576792"/>
                  </a:cubicBezTo>
                  <a:cubicBezTo>
                    <a:pt x="1153606" y="895345"/>
                    <a:pt x="895363" y="1153584"/>
                    <a:pt x="576803" y="1153584"/>
                  </a:cubicBezTo>
                  <a:cubicBezTo>
                    <a:pt x="258243" y="1153584"/>
                    <a:pt x="0" y="895345"/>
                    <a:pt x="0" y="576792"/>
                  </a:cubicBezTo>
                  <a:close/>
                </a:path>
              </a:pathLst>
            </a:cu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txBody>
            <a:bodyPr spcFirstLastPara="0" vert="horz" wrap="square" lIns="0" tIns="260378" rIns="0" bIns="260378" numCol="1" spcCol="1270" anchor="ctr" anchorCtr="0">
              <a:noAutofit/>
            </a:bodyPr>
            <a:lstStyle/>
            <a:p>
              <a:pPr algn="ctr" defTabSz="1066800" fontAlgn="ctr">
                <a:lnSpc>
                  <a:spcPct val="90000"/>
                </a:lnSpc>
                <a:spcBef>
                  <a:spcPct val="0"/>
                </a:spcBef>
                <a:spcAft>
                  <a:spcPct val="35000"/>
                </a:spcAft>
              </a:pPr>
              <a:r>
                <a:rPr lang="en-US" sz="16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Switching</a:t>
              </a:r>
            </a:p>
          </p:txBody>
        </p:sp>
        <p:sp>
          <p:nvSpPr>
            <p:cNvPr id="23" name="椭圆 22"/>
            <p:cNvSpPr/>
            <p:nvPr/>
          </p:nvSpPr>
          <p:spPr>
            <a:xfrm>
              <a:off x="2961038" y="4640474"/>
              <a:ext cx="228742" cy="228599"/>
            </a:xfrm>
            <a:prstGeom prst="ellipse">
              <a:avLst/>
            </a:prstGeom>
            <a:solidFill>
              <a:srgbClr val="F4FBFE"/>
            </a:solidFill>
            <a:ln>
              <a:solidFill>
                <a:srgbClr val="99DFF9"/>
              </a:solidFill>
            </a:ln>
          </p:spPr>
          <p:style>
            <a:lnRef idx="2">
              <a:scrgbClr r="0" g="0" b="0"/>
            </a:lnRef>
            <a:fillRef idx="1">
              <a:scrgbClr r="0" g="0" b="0"/>
            </a:fillRef>
            <a:effectRef idx="0">
              <a:schemeClr val="accent2">
                <a:hueOff val="-545761"/>
                <a:satOff val="-31473"/>
                <a:lumOff val="3235"/>
                <a:alphaOff val="0"/>
              </a:schemeClr>
            </a:effectRef>
            <a:fontRef idx="minor">
              <a:schemeClr val="lt1"/>
            </a:fontRef>
          </p:style>
        </p:sp>
      </p:grpSp>
    </p:spTree>
    <p:extLst>
      <p:ext uri="{BB962C8B-B14F-4D97-AF65-F5344CB8AC3E}">
        <p14:creationId xmlns:p14="http://schemas.microsoft.com/office/powerpoint/2010/main" val="631048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arn(inVertic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fade">
                                      <p:cBhvr>
                                        <p:cTn id="12" dur="1000"/>
                                        <p:tgtEl>
                                          <p:spTgt spid="7">
                                            <p:txEl>
                                              <p:pRg st="1" end="1"/>
                                            </p:txEl>
                                          </p:spTgt>
                                        </p:tgtEl>
                                      </p:cBhvr>
                                    </p:animEffect>
                                    <p:anim calcmode="lin" valueType="num">
                                      <p:cBhvr>
                                        <p:cTn id="13"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Effect transition="in" filter="barn(inVertical)">
                                      <p:cBhvr>
                                        <p:cTn id="19" dur="500"/>
                                        <p:tgtEl>
                                          <p:spTgt spid="7">
                                            <p:txEl>
                                              <p:pRg st="2" end="2"/>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arn(inVertical)">
                                      <p:cBhvr>
                                        <p:cTn id="22" dur="500"/>
                                        <p:tgtEl>
                                          <p:spTgt spid="7">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Effect transition="in" filter="barn(inVertical)">
                                      <p:cBhvr>
                                        <p:cTn id="25" dur="500"/>
                                        <p:tgtEl>
                                          <p:spTgt spid="7">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7">
                                            <p:txEl>
                                              <p:pRg st="5" end="5"/>
                                            </p:txEl>
                                          </p:spTgt>
                                        </p:tgtEl>
                                        <p:attrNameLst>
                                          <p:attrName>style.visibility</p:attrName>
                                        </p:attrNameLst>
                                      </p:cBhvr>
                                      <p:to>
                                        <p:strVal val="visible"/>
                                      </p:to>
                                    </p:set>
                                    <p:animEffect transition="in" filter="barn(inVertical)">
                                      <p:cBhvr>
                                        <p:cTn id="28"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文本框 58"/>
          <p:cNvSpPr txBox="1"/>
          <p:nvPr/>
        </p:nvSpPr>
        <p:spPr>
          <a:xfrm>
            <a:off x="8894980" y="1395295"/>
            <a:ext cx="1988596" cy="4893647"/>
          </a:xfrm>
          <a:prstGeom prst="rect">
            <a:avLst/>
          </a:prstGeom>
          <a:noFill/>
          <a:ln w="12700">
            <a:solidFill>
              <a:srgbClr val="00B0F0"/>
            </a:solidFill>
            <a:prstDash val="dashDot"/>
          </a:ln>
        </p:spPr>
        <p:txBody>
          <a:bodyPr wrap="square" rtlCol="0">
            <a:noAutofit/>
          </a:bodyPr>
          <a:lstStyle>
            <a:defPPr>
              <a:defRPr lang="en-US"/>
            </a:defPPr>
            <a:lvl1pPr>
              <a:defRPr sz="1200"/>
            </a:lvl1p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 name="标题 1"/>
          <p:cNvSpPr>
            <a:spLocks noGrp="1"/>
          </p:cNvSpPr>
          <p:nvPr>
            <p:ph type="title"/>
          </p:nvPr>
        </p:nvSpPr>
        <p:spPr/>
        <p:txBody>
          <a:bodyPr/>
          <a:lstStyle/>
          <a:p>
            <a:r>
              <a:rPr lang="en-US" smtClean="0">
                <a:sym typeface="Huawei Sans" panose="020C0503030203020204" pitchFamily="34" charset="0"/>
              </a:rPr>
              <a:t>Development of the VRP</a:t>
            </a:r>
            <a:endParaRPr lang="en-US">
              <a:sym typeface="Huawei Sans" panose="020C0503030203020204" pitchFamily="34" charset="0"/>
            </a:endParaRPr>
          </a:p>
        </p:txBody>
      </p:sp>
      <p:sp>
        <p:nvSpPr>
          <p:cNvPr id="5" name="圆角矩形 4"/>
          <p:cNvSpPr/>
          <p:nvPr/>
        </p:nvSpPr>
        <p:spPr bwMode="auto">
          <a:xfrm>
            <a:off x="3131792" y="1560012"/>
            <a:ext cx="1940692" cy="1260000"/>
          </a:xfrm>
          <a:prstGeom prst="roundRect">
            <a:avLst/>
          </a:prstGeom>
          <a:solidFill>
            <a:srgbClr val="F4FBFE"/>
          </a:solidFill>
          <a:ln>
            <a:solidFill>
              <a:srgbClr val="99DFF9"/>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wrap="square" lIns="54000" rIns="18000" anchor="ctr">
            <a:noAutofit/>
          </a:bodyPr>
          <a:lstStyle/>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Centralized design</a:t>
            </a:r>
          </a:p>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Applicable to low-end and mid-range devices</a:t>
            </a:r>
          </a:p>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Low performance</a:t>
            </a:r>
          </a:p>
        </p:txBody>
      </p:sp>
      <p:sp>
        <p:nvSpPr>
          <p:cNvPr id="6" name="TextBox 23"/>
          <p:cNvSpPr txBox="1">
            <a:spLocks noChangeArrowheads="1"/>
          </p:cNvSpPr>
          <p:nvPr/>
        </p:nvSpPr>
        <p:spPr bwMode="auto">
          <a:xfrm>
            <a:off x="3633100" y="2843182"/>
            <a:ext cx="938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2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1998-2001</a:t>
            </a:r>
          </a:p>
        </p:txBody>
      </p:sp>
      <p:sp>
        <p:nvSpPr>
          <p:cNvPr id="7" name="TextBox 32"/>
          <p:cNvSpPr txBox="1">
            <a:spLocks noChangeArrowheads="1"/>
          </p:cNvSpPr>
          <p:nvPr/>
        </p:nvSpPr>
        <p:spPr bwMode="auto">
          <a:xfrm>
            <a:off x="3593227" y="1215277"/>
            <a:ext cx="101782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VRP1</a:t>
            </a:r>
          </a:p>
        </p:txBody>
      </p:sp>
      <p:sp>
        <p:nvSpPr>
          <p:cNvPr id="8" name="圆角矩形 7"/>
          <p:cNvSpPr/>
          <p:nvPr/>
        </p:nvSpPr>
        <p:spPr bwMode="auto">
          <a:xfrm>
            <a:off x="1089880" y="2510693"/>
            <a:ext cx="1815958" cy="941137"/>
          </a:xfrm>
          <a:prstGeom prst="roundRect">
            <a:avLst/>
          </a:prstGeom>
          <a:solidFill>
            <a:srgbClr val="F4FBFE"/>
          </a:solidFill>
          <a:ln w="9525">
            <a:solidFill>
              <a:srgbClr val="99DFF9"/>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wrap="square" anchor="ctr">
            <a:noAutofit/>
          </a:bodyPr>
          <a:lstStyle/>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Distributed design</a:t>
            </a:r>
          </a:p>
        </p:txBody>
      </p:sp>
      <p:sp>
        <p:nvSpPr>
          <p:cNvPr id="9" name="TextBox 24"/>
          <p:cNvSpPr txBox="1">
            <a:spLocks noChangeArrowheads="1"/>
          </p:cNvSpPr>
          <p:nvPr/>
        </p:nvSpPr>
        <p:spPr bwMode="auto">
          <a:xfrm>
            <a:off x="1510041" y="3438778"/>
            <a:ext cx="938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2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1999-2000</a:t>
            </a:r>
          </a:p>
        </p:txBody>
      </p:sp>
      <p:sp>
        <p:nvSpPr>
          <p:cNvPr id="10" name="TextBox 33"/>
          <p:cNvSpPr txBox="1">
            <a:spLocks noChangeArrowheads="1"/>
          </p:cNvSpPr>
          <p:nvPr/>
        </p:nvSpPr>
        <p:spPr bwMode="auto">
          <a:xfrm>
            <a:off x="1536194" y="2224587"/>
            <a:ext cx="88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VRP2</a:t>
            </a:r>
          </a:p>
        </p:txBody>
      </p:sp>
      <p:sp>
        <p:nvSpPr>
          <p:cNvPr id="13" name="圆角矩形 12"/>
          <p:cNvSpPr/>
          <p:nvPr/>
        </p:nvSpPr>
        <p:spPr bwMode="auto">
          <a:xfrm>
            <a:off x="2245152" y="3807945"/>
            <a:ext cx="2089342" cy="1515540"/>
          </a:xfrm>
          <a:prstGeom prst="roundRect">
            <a:avLst/>
          </a:prstGeom>
          <a:solidFill>
            <a:srgbClr val="F4FBFE"/>
          </a:solidFill>
          <a:ln w="9525">
            <a:solidFill>
              <a:srgbClr val="99DFF9"/>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wrap="square" anchor="ctr">
            <a:noAutofit/>
          </a:bodyPr>
          <a:lstStyle/>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Distributed platform</a:t>
            </a:r>
          </a:p>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Support for various features</a:t>
            </a:r>
          </a:p>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Support for core routers</a:t>
            </a:r>
          </a:p>
        </p:txBody>
      </p:sp>
      <p:sp>
        <p:nvSpPr>
          <p:cNvPr id="14" name="TextBox 25"/>
          <p:cNvSpPr txBox="1">
            <a:spLocks noChangeArrowheads="1"/>
          </p:cNvSpPr>
          <p:nvPr/>
        </p:nvSpPr>
        <p:spPr bwMode="auto">
          <a:xfrm>
            <a:off x="2665313" y="5316563"/>
            <a:ext cx="93807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2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2000-2004</a:t>
            </a:r>
          </a:p>
        </p:txBody>
      </p:sp>
      <p:sp>
        <p:nvSpPr>
          <p:cNvPr id="15" name="TextBox 34"/>
          <p:cNvSpPr txBox="1">
            <a:spLocks noChangeArrowheads="1"/>
          </p:cNvSpPr>
          <p:nvPr/>
        </p:nvSpPr>
        <p:spPr bwMode="auto">
          <a:xfrm>
            <a:off x="2408402" y="3517486"/>
            <a:ext cx="14519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6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VRP3</a:t>
            </a:r>
          </a:p>
        </p:txBody>
      </p:sp>
      <p:grpSp>
        <p:nvGrpSpPr>
          <p:cNvPr id="24" name="组合 23"/>
          <p:cNvGrpSpPr/>
          <p:nvPr/>
        </p:nvGrpSpPr>
        <p:grpSpPr>
          <a:xfrm>
            <a:off x="5195641" y="4120208"/>
            <a:ext cx="1937499" cy="2063756"/>
            <a:chOff x="5183609" y="4058062"/>
            <a:chExt cx="1937499" cy="2063756"/>
          </a:xfrm>
        </p:grpSpPr>
        <p:sp>
          <p:nvSpPr>
            <p:cNvPr id="17" name="圆角矩形 16"/>
            <p:cNvSpPr/>
            <p:nvPr/>
          </p:nvSpPr>
          <p:spPr bwMode="auto">
            <a:xfrm>
              <a:off x="5183609" y="4347947"/>
              <a:ext cx="1937499" cy="1515540"/>
            </a:xfrm>
            <a:prstGeom prst="roundRect">
              <a:avLst/>
            </a:prstGeom>
            <a:solidFill>
              <a:srgbClr val="F4FBFE"/>
            </a:solidFill>
            <a:ln w="9525">
              <a:solidFill>
                <a:srgbClr val="99DFF9"/>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wrap="square" anchor="ctr">
              <a:noAutofit/>
            </a:bodyPr>
            <a:lstStyle/>
            <a:p>
              <a:pPr marL="88900" indent="-88900"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Component-based design</a:t>
              </a:r>
            </a:p>
            <a:p>
              <a:pPr marL="88900" indent="-88900"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Applicable to various Huawei products</a:t>
              </a:r>
            </a:p>
            <a:p>
              <a:pPr marL="88900" indent="-88900"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High performance</a:t>
              </a:r>
            </a:p>
          </p:txBody>
        </p:sp>
        <p:sp>
          <p:nvSpPr>
            <p:cNvPr id="18" name="TextBox 26"/>
            <p:cNvSpPr txBox="1">
              <a:spLocks noChangeArrowheads="1"/>
            </p:cNvSpPr>
            <p:nvPr/>
          </p:nvSpPr>
          <p:spPr bwMode="auto">
            <a:xfrm>
              <a:off x="5693738" y="5844819"/>
              <a:ext cx="9172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2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2004-Now</a:t>
              </a:r>
            </a:p>
          </p:txBody>
        </p:sp>
        <p:sp>
          <p:nvSpPr>
            <p:cNvPr id="19" name="TextBox 35"/>
            <p:cNvSpPr txBox="1">
              <a:spLocks noChangeArrowheads="1"/>
            </p:cNvSpPr>
            <p:nvPr/>
          </p:nvSpPr>
          <p:spPr bwMode="auto">
            <a:xfrm>
              <a:off x="5590160" y="4058062"/>
              <a:ext cx="11243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6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VRP5</a:t>
              </a:r>
            </a:p>
          </p:txBody>
        </p:sp>
      </p:grpSp>
      <p:grpSp>
        <p:nvGrpSpPr>
          <p:cNvPr id="20" name="组合 19"/>
          <p:cNvGrpSpPr/>
          <p:nvPr/>
        </p:nvGrpSpPr>
        <p:grpSpPr>
          <a:xfrm>
            <a:off x="8982574" y="4043465"/>
            <a:ext cx="1834687" cy="2100562"/>
            <a:chOff x="10026840" y="1425852"/>
            <a:chExt cx="1675314" cy="2100562"/>
          </a:xfrm>
        </p:grpSpPr>
        <p:sp>
          <p:nvSpPr>
            <p:cNvPr id="21" name="圆角矩形 20"/>
            <p:cNvSpPr/>
            <p:nvPr/>
          </p:nvSpPr>
          <p:spPr bwMode="auto">
            <a:xfrm>
              <a:off x="10026840" y="1712853"/>
              <a:ext cx="1675314" cy="1515540"/>
            </a:xfrm>
            <a:prstGeom prst="roundRect">
              <a:avLst/>
            </a:prstGeom>
            <a:solidFill>
              <a:srgbClr val="F4FBFE"/>
            </a:solidFill>
            <a:ln w="9525">
              <a:solidFill>
                <a:srgbClr val="99DFF9"/>
              </a:solidFill>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wrap="square" anchor="ctr">
              <a:noAutofit/>
            </a:bodyPr>
            <a:lstStyle/>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Multi-process</a:t>
              </a:r>
            </a:p>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Component-based design</a:t>
              </a:r>
            </a:p>
            <a:p>
              <a:pPr marL="79375" indent="-79375" defTabSz="801688" fontAlgn="ctr">
                <a:buFont typeface="Wingdings" pitchFamily="2" charset="2"/>
                <a:buChar char="§"/>
                <a:defRPr/>
              </a:pPr>
              <a:r>
                <a:rPr lang="en-US" sz="1300" b="1"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Support for multi-CPU and multi-chassis</a:t>
              </a:r>
            </a:p>
          </p:txBody>
        </p:sp>
        <p:sp>
          <p:nvSpPr>
            <p:cNvPr id="22" name="TextBox 27"/>
            <p:cNvSpPr txBox="1">
              <a:spLocks noChangeArrowheads="1"/>
            </p:cNvSpPr>
            <p:nvPr/>
          </p:nvSpPr>
          <p:spPr bwMode="auto">
            <a:xfrm>
              <a:off x="10411314" y="3249415"/>
              <a:ext cx="8375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20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2009-Now</a:t>
              </a:r>
            </a:p>
          </p:txBody>
        </p:sp>
        <p:sp>
          <p:nvSpPr>
            <p:cNvPr id="23" name="TextBox 36"/>
            <p:cNvSpPr txBox="1">
              <a:spLocks noChangeArrowheads="1"/>
            </p:cNvSpPr>
            <p:nvPr/>
          </p:nvSpPr>
          <p:spPr bwMode="auto">
            <a:xfrm>
              <a:off x="10361150" y="1425852"/>
              <a:ext cx="10160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lgn="ctr">
                <a:defRPr sz="2100">
                  <a:solidFill>
                    <a:schemeClr val="tx1"/>
                  </a:solidFill>
                  <a:latin typeface="Arial" panose="020B0604020202020204" pitchFamily="34" charset="0"/>
                  <a:ea typeface="MS PGothic" panose="020B0600070205080204" pitchFamily="34" charset="-128"/>
                </a:defRPr>
              </a:lvl1pPr>
              <a:lvl2pPr marL="742950" indent="-285750" algn="ctr">
                <a:defRPr sz="2100">
                  <a:solidFill>
                    <a:schemeClr val="tx1"/>
                  </a:solidFill>
                  <a:latin typeface="Arial" panose="020B0604020202020204" pitchFamily="34" charset="0"/>
                  <a:ea typeface="MS PGothic" panose="020B0600070205080204" pitchFamily="34" charset="-128"/>
                </a:defRPr>
              </a:lvl2pPr>
              <a:lvl3pPr marL="1143000" indent="-228600" algn="ctr">
                <a:defRPr sz="2100">
                  <a:solidFill>
                    <a:schemeClr val="tx1"/>
                  </a:solidFill>
                  <a:latin typeface="Arial" panose="020B0604020202020204" pitchFamily="34" charset="0"/>
                  <a:ea typeface="MS PGothic" panose="020B0600070205080204" pitchFamily="34" charset="-128"/>
                </a:defRPr>
              </a:lvl3pPr>
              <a:lvl4pPr marL="1600200" indent="-228600" algn="ctr">
                <a:defRPr sz="2100">
                  <a:solidFill>
                    <a:schemeClr val="tx1"/>
                  </a:solidFill>
                  <a:latin typeface="Arial" panose="020B0604020202020204" pitchFamily="34" charset="0"/>
                  <a:ea typeface="MS PGothic" panose="020B0600070205080204" pitchFamily="34" charset="-128"/>
                </a:defRPr>
              </a:lvl4pPr>
              <a:lvl5pPr marL="2057400" indent="-228600" algn="ctr">
                <a:defRPr sz="2100">
                  <a:solidFill>
                    <a:schemeClr val="tx1"/>
                  </a:solidFill>
                  <a:latin typeface="Arial" panose="020B0604020202020204" pitchFamily="34" charset="0"/>
                  <a:ea typeface="MS PGothic" panose="020B0600070205080204" pitchFamily="34" charset="-128"/>
                </a:defRPr>
              </a:lvl5pPr>
              <a:lvl6pPr marL="25146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fontAlgn="ctr"/>
              <a:r>
                <a:rPr lang="en-US" sz="1600" dirty="0">
                  <a:latin typeface="Huawei Sans" panose="020C0503030203020204" pitchFamily="34" charset="0"/>
                  <a:ea typeface="方正兰亭黑简体" panose="02000000000000000000" pitchFamily="2" charset="-122"/>
                  <a:cs typeface="Arial" panose="020B0604020202020204" pitchFamily="34" charset="0"/>
                  <a:sym typeface="Huawei Sans" panose="020C0503030203020204" pitchFamily="34" charset="0"/>
                </a:rPr>
                <a:t>VRP8</a:t>
              </a:r>
            </a:p>
          </p:txBody>
        </p:sp>
      </p:grpSp>
      <p:grpSp>
        <p:nvGrpSpPr>
          <p:cNvPr id="25" name="组合 24"/>
          <p:cNvGrpSpPr/>
          <p:nvPr/>
        </p:nvGrpSpPr>
        <p:grpSpPr>
          <a:xfrm>
            <a:off x="5260609" y="2200336"/>
            <a:ext cx="1875767" cy="764372"/>
            <a:chOff x="1003393" y="1804069"/>
            <a:chExt cx="3061233" cy="1255842"/>
          </a:xfrm>
        </p:grpSpPr>
        <p:pic>
          <p:nvPicPr>
            <p:cNvPr id="36" name="Picture 5" descr="Z:\01-Network\03-Enterprise Network\05-AR\Huawei AR2200 Router Photos (2012-11-16)\01-AR2220-AC\02-Processed images\02-Front_looking dow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393" y="1804069"/>
              <a:ext cx="3061233" cy="396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 name="文本框 36"/>
            <p:cNvSpPr txBox="1"/>
            <p:nvPr/>
          </p:nvSpPr>
          <p:spPr>
            <a:xfrm>
              <a:off x="1570658" y="2200275"/>
              <a:ext cx="2220229" cy="859636"/>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AR series routers</a:t>
              </a:r>
            </a:p>
          </p:txBody>
        </p:sp>
      </p:grpSp>
      <p:grpSp>
        <p:nvGrpSpPr>
          <p:cNvPr id="26" name="组合 25"/>
          <p:cNvGrpSpPr/>
          <p:nvPr/>
        </p:nvGrpSpPr>
        <p:grpSpPr>
          <a:xfrm>
            <a:off x="5277973" y="3129801"/>
            <a:ext cx="1876551" cy="804210"/>
            <a:chOff x="4564744" y="1683328"/>
            <a:chExt cx="3062512" cy="1321295"/>
          </a:xfrm>
        </p:grpSpPr>
        <p:pic>
          <p:nvPicPr>
            <p:cNvPr id="34" name="Picture 15" descr="Z:\01-Network\03-Enterprise Network\01-S17&amp;S27&amp;S37&amp;S57&amp;S67\Huawei S5700 Switch Photos (2013-01-26)\02-S5700EI\01-S5700-28C-EI\02-Processed images\02-Front_looking down.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64744" y="1683328"/>
              <a:ext cx="3062512" cy="461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文本框 34"/>
            <p:cNvSpPr txBox="1"/>
            <p:nvPr/>
          </p:nvSpPr>
          <p:spPr>
            <a:xfrm>
              <a:off x="5195960" y="2144987"/>
              <a:ext cx="2037714" cy="859636"/>
            </a:xfrm>
            <a:prstGeom prst="rect">
              <a:avLst/>
            </a:prstGeom>
            <a:noFill/>
          </p:spPr>
          <p:txBody>
            <a:bodyPr wrap="square" rtlCol="0">
              <a:noAutofit/>
            </a:bodyPr>
            <a:lstStyle/>
            <a:p>
              <a:pPr algn="ctr" fontAlgn="ctr"/>
              <a:r>
                <a:rPr lang="en-US" sz="1400">
                  <a:latin typeface="Huawei Sans" panose="020C0503030203020204" pitchFamily="34" charset="0"/>
                  <a:ea typeface="方正兰亭黑简体" panose="02000000000000000000" pitchFamily="2" charset="-122"/>
                  <a:sym typeface="Huawei Sans" panose="020C0503030203020204" pitchFamily="34" charset="0"/>
                </a:rPr>
                <a:t>S series switches</a:t>
              </a:r>
            </a:p>
          </p:txBody>
        </p:sp>
      </p:grpSp>
      <p:pic>
        <p:nvPicPr>
          <p:cNvPr id="32" name="Picture 3" descr="D:\机关MO工作\盈利代表工作\市场代表工作\V6R3有声主打胶片（NE40E）\录音胶片\最终发布网课和胶片\终极图片\设备照片\NE40E-X8 正面.jpg"/>
          <p:cNvPicPr>
            <a:picLocks noChangeAspect="1" noChangeArrowheads="1"/>
          </p:cNvPicPr>
          <p:nvPr/>
        </p:nvPicPr>
        <p:blipFill>
          <a:blip r:embed="rId5" cstate="print"/>
          <a:srcRect/>
          <a:stretch>
            <a:fillRect/>
          </a:stretch>
        </p:blipFill>
        <p:spPr bwMode="auto">
          <a:xfrm>
            <a:off x="9470800" y="1519871"/>
            <a:ext cx="845492" cy="758404"/>
          </a:xfrm>
          <a:prstGeom prst="rect">
            <a:avLst/>
          </a:prstGeom>
          <a:noFill/>
          <a:ln w="9525">
            <a:noFill/>
            <a:miter lim="800000"/>
            <a:headEnd/>
            <a:tailEnd/>
          </a:ln>
        </p:spPr>
      </p:pic>
      <p:sp>
        <p:nvSpPr>
          <p:cNvPr id="33" name="文本框 32"/>
          <p:cNvSpPr txBox="1"/>
          <p:nvPr/>
        </p:nvSpPr>
        <p:spPr>
          <a:xfrm>
            <a:off x="8875214" y="2241764"/>
            <a:ext cx="2076961"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Some NE series routers</a:t>
            </a:r>
          </a:p>
        </p:txBody>
      </p:sp>
      <p:pic>
        <p:nvPicPr>
          <p:cNvPr id="30" name="Picture 3"/>
          <p:cNvPicPr>
            <a:picLocks noChangeAspect="1" noChangeArrowheads="1"/>
          </p:cNvPicPr>
          <p:nvPr/>
        </p:nvPicPr>
        <p:blipFill>
          <a:blip r:embed="rId6" cstate="screen"/>
          <a:srcRect/>
          <a:stretch>
            <a:fillRect/>
          </a:stretch>
        </p:blipFill>
        <p:spPr bwMode="auto">
          <a:xfrm>
            <a:off x="9604805" y="2580042"/>
            <a:ext cx="577482" cy="979200"/>
          </a:xfrm>
          <a:prstGeom prst="rect">
            <a:avLst/>
          </a:prstGeom>
          <a:noFill/>
          <a:ln w="9525">
            <a:noFill/>
            <a:miter lim="800000"/>
            <a:headEnd/>
            <a:tailEnd/>
          </a:ln>
        </p:spPr>
      </p:pic>
      <p:sp>
        <p:nvSpPr>
          <p:cNvPr id="31" name="文本框 30"/>
          <p:cNvSpPr txBox="1"/>
          <p:nvPr/>
        </p:nvSpPr>
        <p:spPr>
          <a:xfrm>
            <a:off x="8753861" y="3521665"/>
            <a:ext cx="2284657" cy="523220"/>
          </a:xfrm>
          <a:prstGeom prst="rect">
            <a:avLst/>
          </a:prstGeom>
          <a:noFill/>
        </p:spPr>
        <p:txBody>
          <a:bodyPr wrap="square" rtlCol="0">
            <a:noAutofit/>
          </a:bodyPr>
          <a:lstStyle/>
          <a:p>
            <a:pPr algn="ctr" fontAlgn="ctr"/>
            <a:r>
              <a:rPr lang="en-US" sz="1400" dirty="0">
                <a:latin typeface="Huawei Sans" panose="020C0503030203020204" pitchFamily="34" charset="0"/>
                <a:ea typeface="方正兰亭黑简体" panose="02000000000000000000" pitchFamily="2" charset="-122"/>
                <a:sym typeface="Huawei Sans" panose="020C0503030203020204" pitchFamily="34" charset="0"/>
              </a:rPr>
              <a:t>Some CE series switches</a:t>
            </a:r>
          </a:p>
        </p:txBody>
      </p:sp>
      <p:grpSp>
        <p:nvGrpSpPr>
          <p:cNvPr id="3" name="组合 2"/>
          <p:cNvGrpSpPr/>
          <p:nvPr/>
        </p:nvGrpSpPr>
        <p:grpSpPr>
          <a:xfrm>
            <a:off x="2215702" y="1809871"/>
            <a:ext cx="1003772" cy="583200"/>
            <a:chOff x="2382251" y="1840092"/>
            <a:chExt cx="1003772" cy="583200"/>
          </a:xfrm>
        </p:grpSpPr>
        <p:sp>
          <p:nvSpPr>
            <p:cNvPr id="38" name="右箭头 28"/>
            <p:cNvSpPr>
              <a:spLocks noChangeArrowheads="1"/>
            </p:cNvSpPr>
            <p:nvPr/>
          </p:nvSpPr>
          <p:spPr bwMode="auto">
            <a:xfrm rot="9211444">
              <a:off x="2382251" y="1840092"/>
              <a:ext cx="939380" cy="583200"/>
            </a:xfrm>
            <a:prstGeom prst="rightArrow">
              <a:avLst>
                <a:gd name="adj1" fmla="val 50000"/>
                <a:gd name="adj2" fmla="val 50029"/>
              </a:avLst>
            </a:prstGeom>
            <a:solidFill>
              <a:srgbClr val="00B0F0"/>
            </a:solidFill>
            <a:ln>
              <a:noFill/>
            </a:ln>
            <a:extLst/>
          </p:spPr>
          <p:txBody>
            <a:bodyPr wrap="square" anchor="ctr">
              <a:noAutofit/>
            </a:bodyPr>
            <a:lstStyle>
              <a:lvl1pPr algn="ctr" defTabSz="801688">
                <a:defRPr sz="2100">
                  <a:solidFill>
                    <a:schemeClr val="tx1"/>
                  </a:solidFill>
                  <a:latin typeface="Arial" panose="020B0604020202020204" pitchFamily="34" charset="0"/>
                  <a:ea typeface="MS PGothic" panose="020B0600070205080204" pitchFamily="34" charset="-128"/>
                </a:defRPr>
              </a:lvl1pPr>
              <a:lvl2pPr marL="742950" indent="-285750" algn="ctr" defTabSz="801688">
                <a:defRPr sz="2100">
                  <a:solidFill>
                    <a:schemeClr val="tx1"/>
                  </a:solidFill>
                  <a:latin typeface="Arial" panose="020B0604020202020204" pitchFamily="34" charset="0"/>
                  <a:ea typeface="MS PGothic" panose="020B0600070205080204" pitchFamily="34" charset="-128"/>
                </a:defRPr>
              </a:lvl2pPr>
              <a:lvl3pPr marL="1143000" indent="-228600" algn="ctr" defTabSz="801688">
                <a:defRPr sz="2100">
                  <a:solidFill>
                    <a:schemeClr val="tx1"/>
                  </a:solidFill>
                  <a:latin typeface="Arial" panose="020B0604020202020204" pitchFamily="34" charset="0"/>
                  <a:ea typeface="MS PGothic" panose="020B0600070205080204" pitchFamily="34" charset="-128"/>
                </a:defRPr>
              </a:lvl3pPr>
              <a:lvl4pPr marL="1600200" indent="-228600" algn="ctr" defTabSz="801688">
                <a:defRPr sz="2100">
                  <a:solidFill>
                    <a:schemeClr val="tx1"/>
                  </a:solidFill>
                  <a:latin typeface="Arial" panose="020B0604020202020204" pitchFamily="34" charset="0"/>
                  <a:ea typeface="MS PGothic" panose="020B0600070205080204" pitchFamily="34" charset="-128"/>
                </a:defRPr>
              </a:lvl4pPr>
              <a:lvl5pPr marL="2057400" indent="-228600" algn="ctr" defTabSz="801688">
                <a:defRPr sz="2100">
                  <a:solidFill>
                    <a:schemeClr val="tx1"/>
                  </a:solidFill>
                  <a:latin typeface="Arial" panose="020B0604020202020204" pitchFamily="34" charset="0"/>
                  <a:ea typeface="MS PGothic" panose="020B0600070205080204" pitchFamily="34" charset="-128"/>
                </a:defRPr>
              </a:lvl5pPr>
              <a:lvl6pPr marL="25146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fontAlgn="ctr" hangingPunct="1"/>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2" name="文本框 41"/>
            <p:cNvSpPr txBox="1"/>
            <p:nvPr/>
          </p:nvSpPr>
          <p:spPr>
            <a:xfrm rot="19931231">
              <a:off x="2504143" y="1944490"/>
              <a:ext cx="881880" cy="352819"/>
            </a:xfrm>
            <a:prstGeom prst="rect">
              <a:avLst/>
            </a:prstGeom>
            <a:noFill/>
          </p:spPr>
          <p:txBody>
            <a:bodyPr wrap="square" rtlCol="0">
              <a:noAutofit/>
            </a:bodyPr>
            <a:lstStyle/>
            <a:p>
              <a:pPr fontAlgn="ctr"/>
              <a:r>
                <a:rPr lang="en-US"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Centralized</a:t>
              </a:r>
            </a:p>
          </p:txBody>
        </p:sp>
      </p:grpSp>
      <p:sp>
        <p:nvSpPr>
          <p:cNvPr id="45" name="右箭头 28"/>
          <p:cNvSpPr>
            <a:spLocks noChangeArrowheads="1"/>
          </p:cNvSpPr>
          <p:nvPr/>
        </p:nvSpPr>
        <p:spPr bwMode="auto">
          <a:xfrm rot="3245134">
            <a:off x="1428164" y="3818555"/>
            <a:ext cx="939380" cy="583200"/>
          </a:xfrm>
          <a:prstGeom prst="rightArrow">
            <a:avLst>
              <a:gd name="adj1" fmla="val 50000"/>
              <a:gd name="adj2" fmla="val 50029"/>
            </a:avLst>
          </a:prstGeom>
          <a:solidFill>
            <a:srgbClr val="00B0F0"/>
          </a:solidFill>
          <a:ln>
            <a:noFill/>
          </a:ln>
          <a:extLst/>
        </p:spPr>
        <p:txBody>
          <a:bodyPr wrap="square" anchor="ctr">
            <a:noAutofit/>
          </a:bodyPr>
          <a:lstStyle>
            <a:lvl1pPr algn="ctr" defTabSz="801688">
              <a:defRPr sz="2100">
                <a:solidFill>
                  <a:schemeClr val="tx1"/>
                </a:solidFill>
                <a:latin typeface="Arial" panose="020B0604020202020204" pitchFamily="34" charset="0"/>
                <a:ea typeface="MS PGothic" panose="020B0600070205080204" pitchFamily="34" charset="-128"/>
              </a:defRPr>
            </a:lvl1pPr>
            <a:lvl2pPr marL="742950" indent="-285750" algn="ctr" defTabSz="801688">
              <a:defRPr sz="2100">
                <a:solidFill>
                  <a:schemeClr val="tx1"/>
                </a:solidFill>
                <a:latin typeface="Arial" panose="020B0604020202020204" pitchFamily="34" charset="0"/>
                <a:ea typeface="MS PGothic" panose="020B0600070205080204" pitchFamily="34" charset="-128"/>
              </a:defRPr>
            </a:lvl2pPr>
            <a:lvl3pPr marL="1143000" indent="-228600" algn="ctr" defTabSz="801688">
              <a:defRPr sz="2100">
                <a:solidFill>
                  <a:schemeClr val="tx1"/>
                </a:solidFill>
                <a:latin typeface="Arial" panose="020B0604020202020204" pitchFamily="34" charset="0"/>
                <a:ea typeface="MS PGothic" panose="020B0600070205080204" pitchFamily="34" charset="-128"/>
              </a:defRPr>
            </a:lvl3pPr>
            <a:lvl4pPr marL="1600200" indent="-228600" algn="ctr" defTabSz="801688">
              <a:defRPr sz="2100">
                <a:solidFill>
                  <a:schemeClr val="tx1"/>
                </a:solidFill>
                <a:latin typeface="Arial" panose="020B0604020202020204" pitchFamily="34" charset="0"/>
                <a:ea typeface="MS PGothic" panose="020B0600070205080204" pitchFamily="34" charset="-128"/>
              </a:defRPr>
            </a:lvl4pPr>
            <a:lvl5pPr marL="2057400" indent="-228600" algn="ctr" defTabSz="801688">
              <a:defRPr sz="2100">
                <a:solidFill>
                  <a:schemeClr val="tx1"/>
                </a:solidFill>
                <a:latin typeface="Arial" panose="020B0604020202020204" pitchFamily="34" charset="0"/>
                <a:ea typeface="MS PGothic" panose="020B0600070205080204" pitchFamily="34" charset="-128"/>
              </a:defRPr>
            </a:lvl5pPr>
            <a:lvl6pPr marL="25146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fontAlgn="ctr" hangingPunct="1"/>
            <a:endParaRPr lang="zh-CN" altLang="en-US" sz="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6" name="文本框 45"/>
          <p:cNvSpPr txBox="1"/>
          <p:nvPr/>
        </p:nvSpPr>
        <p:spPr>
          <a:xfrm rot="3194741">
            <a:off x="1358114" y="3871529"/>
            <a:ext cx="835988" cy="461665"/>
          </a:xfrm>
          <a:prstGeom prst="rect">
            <a:avLst/>
          </a:prstGeom>
          <a:noFill/>
        </p:spPr>
        <p:txBody>
          <a:bodyPr wrap="square" rtlCol="0">
            <a:noAutofit/>
          </a:bodyPr>
          <a:lstStyle/>
          <a:p>
            <a:pPr fontAlgn="ctr"/>
            <a:r>
              <a:rPr lang="en-US"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Distributed</a:t>
            </a:r>
          </a:p>
        </p:txBody>
      </p:sp>
      <p:sp>
        <p:nvSpPr>
          <p:cNvPr id="48" name="右箭头 28"/>
          <p:cNvSpPr>
            <a:spLocks noChangeArrowheads="1"/>
          </p:cNvSpPr>
          <p:nvPr/>
        </p:nvSpPr>
        <p:spPr bwMode="auto">
          <a:xfrm rot="591819">
            <a:off x="4080232" y="4770275"/>
            <a:ext cx="1090800" cy="540303"/>
          </a:xfrm>
          <a:prstGeom prst="rightArrow">
            <a:avLst>
              <a:gd name="adj1" fmla="val 50000"/>
              <a:gd name="adj2" fmla="val 50029"/>
            </a:avLst>
          </a:prstGeom>
          <a:solidFill>
            <a:srgbClr val="00B0F0"/>
          </a:solidFill>
          <a:ln>
            <a:noFill/>
          </a:ln>
          <a:extLst/>
        </p:spPr>
        <p:txBody>
          <a:bodyPr wrap="square" anchor="ctr">
            <a:noAutofit/>
          </a:bodyPr>
          <a:lstStyle>
            <a:lvl1pPr algn="ctr" defTabSz="801688">
              <a:defRPr sz="2100">
                <a:solidFill>
                  <a:schemeClr val="tx1"/>
                </a:solidFill>
                <a:latin typeface="Arial" panose="020B0604020202020204" pitchFamily="34" charset="0"/>
                <a:ea typeface="MS PGothic" panose="020B0600070205080204" pitchFamily="34" charset="-128"/>
              </a:defRPr>
            </a:lvl1pPr>
            <a:lvl2pPr marL="742950" indent="-285750" algn="ctr" defTabSz="801688">
              <a:defRPr sz="2100">
                <a:solidFill>
                  <a:schemeClr val="tx1"/>
                </a:solidFill>
                <a:latin typeface="Arial" panose="020B0604020202020204" pitchFamily="34" charset="0"/>
                <a:ea typeface="MS PGothic" panose="020B0600070205080204" pitchFamily="34" charset="-128"/>
              </a:defRPr>
            </a:lvl2pPr>
            <a:lvl3pPr marL="1143000" indent="-228600" algn="ctr" defTabSz="801688">
              <a:defRPr sz="2100">
                <a:solidFill>
                  <a:schemeClr val="tx1"/>
                </a:solidFill>
                <a:latin typeface="Arial" panose="020B0604020202020204" pitchFamily="34" charset="0"/>
                <a:ea typeface="MS PGothic" panose="020B0600070205080204" pitchFamily="34" charset="-128"/>
              </a:defRPr>
            </a:lvl3pPr>
            <a:lvl4pPr marL="1600200" indent="-228600" algn="ctr" defTabSz="801688">
              <a:defRPr sz="2100">
                <a:solidFill>
                  <a:schemeClr val="tx1"/>
                </a:solidFill>
                <a:latin typeface="Arial" panose="020B0604020202020204" pitchFamily="34" charset="0"/>
                <a:ea typeface="MS PGothic" panose="020B0600070205080204" pitchFamily="34" charset="-128"/>
              </a:defRPr>
            </a:lvl4pPr>
            <a:lvl5pPr marL="2057400" indent="-228600" algn="ctr" defTabSz="801688">
              <a:defRPr sz="2100">
                <a:solidFill>
                  <a:schemeClr val="tx1"/>
                </a:solidFill>
                <a:latin typeface="Arial" panose="020B0604020202020204" pitchFamily="34" charset="0"/>
                <a:ea typeface="MS PGothic" panose="020B0600070205080204" pitchFamily="34" charset="-128"/>
              </a:defRPr>
            </a:lvl5pPr>
            <a:lvl6pPr marL="25146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fontAlgn="ctr" hangingPunct="1"/>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49" name="文本框 48"/>
          <p:cNvSpPr txBox="1"/>
          <p:nvPr/>
        </p:nvSpPr>
        <p:spPr>
          <a:xfrm rot="584631">
            <a:off x="4029982" y="4882673"/>
            <a:ext cx="1094301" cy="461665"/>
          </a:xfrm>
          <a:prstGeom prst="rect">
            <a:avLst/>
          </a:prstGeom>
          <a:noFill/>
        </p:spPr>
        <p:txBody>
          <a:bodyPr wrap="square" rtlCol="0">
            <a:noAutofit/>
          </a:bodyPr>
          <a:lstStyle/>
          <a:p>
            <a:pPr fontAlgn="ctr"/>
            <a:r>
              <a:rPr lang="en-US"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High reliability</a:t>
            </a:r>
          </a:p>
        </p:txBody>
      </p:sp>
      <p:sp>
        <p:nvSpPr>
          <p:cNvPr id="51" name="右箭头 28"/>
          <p:cNvSpPr>
            <a:spLocks noChangeArrowheads="1"/>
          </p:cNvSpPr>
          <p:nvPr/>
        </p:nvSpPr>
        <p:spPr bwMode="auto">
          <a:xfrm rot="21291968">
            <a:off x="7235506" y="5039984"/>
            <a:ext cx="1700807" cy="563367"/>
          </a:xfrm>
          <a:prstGeom prst="rightArrow">
            <a:avLst>
              <a:gd name="adj1" fmla="val 50000"/>
              <a:gd name="adj2" fmla="val 50029"/>
            </a:avLst>
          </a:prstGeom>
          <a:solidFill>
            <a:srgbClr val="00B0F0"/>
          </a:solidFill>
          <a:ln>
            <a:noFill/>
          </a:ln>
          <a:extLst/>
        </p:spPr>
        <p:txBody>
          <a:bodyPr wrap="square" anchor="ctr">
            <a:noAutofit/>
          </a:bodyPr>
          <a:lstStyle>
            <a:lvl1pPr algn="ctr" defTabSz="801688">
              <a:defRPr sz="2100">
                <a:solidFill>
                  <a:schemeClr val="tx1"/>
                </a:solidFill>
                <a:latin typeface="Arial" panose="020B0604020202020204" pitchFamily="34" charset="0"/>
                <a:ea typeface="MS PGothic" panose="020B0600070205080204" pitchFamily="34" charset="-128"/>
              </a:defRPr>
            </a:lvl1pPr>
            <a:lvl2pPr marL="742950" indent="-285750" algn="ctr" defTabSz="801688">
              <a:defRPr sz="2100">
                <a:solidFill>
                  <a:schemeClr val="tx1"/>
                </a:solidFill>
                <a:latin typeface="Arial" panose="020B0604020202020204" pitchFamily="34" charset="0"/>
                <a:ea typeface="MS PGothic" panose="020B0600070205080204" pitchFamily="34" charset="-128"/>
              </a:defRPr>
            </a:lvl2pPr>
            <a:lvl3pPr marL="1143000" indent="-228600" algn="ctr" defTabSz="801688">
              <a:defRPr sz="2100">
                <a:solidFill>
                  <a:schemeClr val="tx1"/>
                </a:solidFill>
                <a:latin typeface="Arial" panose="020B0604020202020204" pitchFamily="34" charset="0"/>
                <a:ea typeface="MS PGothic" panose="020B0600070205080204" pitchFamily="34" charset="-128"/>
              </a:defRPr>
            </a:lvl3pPr>
            <a:lvl4pPr marL="1600200" indent="-228600" algn="ctr" defTabSz="801688">
              <a:defRPr sz="2100">
                <a:solidFill>
                  <a:schemeClr val="tx1"/>
                </a:solidFill>
                <a:latin typeface="Arial" panose="020B0604020202020204" pitchFamily="34" charset="0"/>
                <a:ea typeface="MS PGothic" panose="020B0600070205080204" pitchFamily="34" charset="-128"/>
              </a:defRPr>
            </a:lvl4pPr>
            <a:lvl5pPr marL="2057400" indent="-228600" algn="ctr" defTabSz="801688">
              <a:defRPr sz="2100">
                <a:solidFill>
                  <a:schemeClr val="tx1"/>
                </a:solidFill>
                <a:latin typeface="Arial" panose="020B0604020202020204" pitchFamily="34" charset="0"/>
                <a:ea typeface="MS PGothic" panose="020B0600070205080204" pitchFamily="34" charset="-128"/>
              </a:defRPr>
            </a:lvl5pPr>
            <a:lvl6pPr marL="25146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6pPr>
            <a:lvl7pPr marL="29718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7pPr>
            <a:lvl8pPr marL="34290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8pPr>
            <a:lvl9pPr marL="3886200" indent="-228600" algn="ctr" defTabSz="801688" eaLnBrk="0" fontAlgn="base" hangingPunct="0">
              <a:spcBef>
                <a:spcPct val="0"/>
              </a:spcBef>
              <a:spcAft>
                <a:spcPct val="0"/>
              </a:spcAft>
              <a:defRPr sz="2100">
                <a:solidFill>
                  <a:schemeClr val="tx1"/>
                </a:solidFill>
                <a:latin typeface="Arial" panose="020B0604020202020204" pitchFamily="34" charset="0"/>
                <a:ea typeface="MS PGothic" panose="020B0600070205080204" pitchFamily="34" charset="-128"/>
              </a:defRPr>
            </a:lvl9pPr>
          </a:lstStyle>
          <a:p>
            <a:pPr eaLnBrk="1" fontAlgn="ctr" hangingPunct="1"/>
            <a:endParaRPr lang="zh-CN" altLang="en-US" sz="1200" dirty="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52" name="文本框 51"/>
          <p:cNvSpPr txBox="1"/>
          <p:nvPr/>
        </p:nvSpPr>
        <p:spPr>
          <a:xfrm rot="21284780">
            <a:off x="7232637" y="5106276"/>
            <a:ext cx="1626033" cy="334563"/>
          </a:xfrm>
          <a:prstGeom prst="rect">
            <a:avLst/>
          </a:prstGeom>
          <a:noFill/>
        </p:spPr>
        <p:txBody>
          <a:bodyPr wrap="square" rtlCol="0">
            <a:noAutofit/>
          </a:bodyPr>
          <a:lstStyle/>
          <a:p>
            <a:pPr fontAlgn="ctr"/>
            <a:r>
              <a:rPr lang="en-US" sz="10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Multi-process, multi-chassis, and multi-core</a:t>
            </a:r>
          </a:p>
        </p:txBody>
      </p:sp>
      <p:sp>
        <p:nvSpPr>
          <p:cNvPr id="53" name="文本框 52"/>
          <p:cNvSpPr txBox="1"/>
          <p:nvPr/>
        </p:nvSpPr>
        <p:spPr>
          <a:xfrm>
            <a:off x="5165536" y="1382803"/>
            <a:ext cx="1988596" cy="4893647"/>
          </a:xfrm>
          <a:prstGeom prst="rect">
            <a:avLst/>
          </a:prstGeom>
          <a:noFill/>
          <a:ln w="12700">
            <a:solidFill>
              <a:srgbClr val="00B0F0"/>
            </a:solidFill>
            <a:prstDash val="dashDot"/>
          </a:ln>
        </p:spPr>
        <p:txBody>
          <a:bodyPr wrap="square" rtlCol="0">
            <a:noAutofit/>
          </a:bodyPr>
          <a:lstStyle>
            <a:defPPr>
              <a:defRPr lang="en-US"/>
            </a:defPPr>
            <a:lvl1pPr>
              <a:defRPr sz="1200"/>
            </a:lvl1pPr>
          </a:lstStyle>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a:p>
            <a:pPr fontAlgn="ctr"/>
            <a:endParaRPr lang="en-US" altLang="zh-CN" dirty="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7803653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sz="1800" dirty="0">
                <a:latin typeface="Huawei Sans" panose="020C0503030203020204" pitchFamily="34" charset="0"/>
                <a:ea typeface="方正兰亭黑简体" panose="02000000000000000000" pitchFamily="2" charset="-122"/>
                <a:sym typeface="Huawei Sans" panose="020C0503030203020204" pitchFamily="34" charset="0"/>
              </a:rPr>
              <a:t>The file system manages files and directories in storage media, allowing users to view, create, rename, and delete directories and copy, move, rename, and delete files.</a:t>
            </a:r>
          </a:p>
          <a:p>
            <a:r>
              <a:rPr lang="en-US" sz="1800" dirty="0">
                <a:latin typeface="Huawei Sans" panose="020C0503030203020204" pitchFamily="34" charset="0"/>
                <a:ea typeface="方正兰亭黑简体" panose="02000000000000000000" pitchFamily="2" charset="-122"/>
                <a:sym typeface="Huawei Sans" panose="020C0503030203020204" pitchFamily="34" charset="0"/>
              </a:rPr>
              <a:t>Mastering the basic operations of the file system is crucial for network engineers to efficiently manage the configuration files and VRP system files of devices.</a:t>
            </a:r>
          </a:p>
        </p:txBody>
      </p:sp>
      <p:sp>
        <p:nvSpPr>
          <p:cNvPr id="3" name="标题 2"/>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File System</a:t>
            </a:r>
          </a:p>
        </p:txBody>
      </p:sp>
      <p:grpSp>
        <p:nvGrpSpPr>
          <p:cNvPr id="6" name="组合 5"/>
          <p:cNvGrpSpPr/>
          <p:nvPr/>
        </p:nvGrpSpPr>
        <p:grpSpPr>
          <a:xfrm>
            <a:off x="4641146" y="3081928"/>
            <a:ext cx="2857500" cy="2857500"/>
            <a:chOff x="4641146" y="3028661"/>
            <a:chExt cx="2857500" cy="2857500"/>
          </a:xfrm>
        </p:grpSpPr>
        <p:sp>
          <p:nvSpPr>
            <p:cNvPr id="7" name="菱形 6"/>
            <p:cNvSpPr/>
            <p:nvPr/>
          </p:nvSpPr>
          <p:spPr>
            <a:xfrm>
              <a:off x="4641146" y="3028661"/>
              <a:ext cx="2857500" cy="2857500"/>
            </a:xfrm>
            <a:prstGeom prst="diamond">
              <a:avLst/>
            </a:prstGeom>
            <a:noFill/>
          </p:spPr>
          <p:style>
            <a:lnRef idx="0">
              <a:schemeClr val="accent1">
                <a:hueOff val="0"/>
                <a:satOff val="0"/>
                <a:lumOff val="0"/>
                <a:alphaOff val="0"/>
              </a:schemeClr>
            </a:lnRef>
            <a:fillRef idx="1">
              <a:scrgbClr r="0" g="0" b="0"/>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8" name="任意多边形 7"/>
            <p:cNvSpPr/>
            <p:nvPr/>
          </p:nvSpPr>
          <p:spPr>
            <a:xfrm>
              <a:off x="4882262" y="3300123"/>
              <a:ext cx="1114425" cy="1114425"/>
            </a:xfrm>
            <a:custGeom>
              <a:avLst/>
              <a:gdLst>
                <a:gd name="connsiteX0" fmla="*/ 0 w 1114425"/>
                <a:gd name="connsiteY0" fmla="*/ 185741 h 1114425"/>
                <a:gd name="connsiteX1" fmla="*/ 185741 w 1114425"/>
                <a:gd name="connsiteY1" fmla="*/ 0 h 1114425"/>
                <a:gd name="connsiteX2" fmla="*/ 928684 w 1114425"/>
                <a:gd name="connsiteY2" fmla="*/ 0 h 1114425"/>
                <a:gd name="connsiteX3" fmla="*/ 1114425 w 1114425"/>
                <a:gd name="connsiteY3" fmla="*/ 185741 h 1114425"/>
                <a:gd name="connsiteX4" fmla="*/ 1114425 w 1114425"/>
                <a:gd name="connsiteY4" fmla="*/ 928684 h 1114425"/>
                <a:gd name="connsiteX5" fmla="*/ 928684 w 1114425"/>
                <a:gd name="connsiteY5" fmla="*/ 1114425 h 1114425"/>
                <a:gd name="connsiteX6" fmla="*/ 185741 w 1114425"/>
                <a:gd name="connsiteY6" fmla="*/ 1114425 h 1114425"/>
                <a:gd name="connsiteX7" fmla="*/ 0 w 1114425"/>
                <a:gd name="connsiteY7" fmla="*/ 928684 h 1114425"/>
                <a:gd name="connsiteX8" fmla="*/ 0 w 1114425"/>
                <a:gd name="connsiteY8" fmla="*/ 185741 h 1114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425" h="1114425">
                  <a:moveTo>
                    <a:pt x="0" y="185741"/>
                  </a:moveTo>
                  <a:cubicBezTo>
                    <a:pt x="0" y="83159"/>
                    <a:pt x="83159" y="0"/>
                    <a:pt x="185741" y="0"/>
                  </a:cubicBezTo>
                  <a:lnTo>
                    <a:pt x="928684" y="0"/>
                  </a:lnTo>
                  <a:cubicBezTo>
                    <a:pt x="1031266" y="0"/>
                    <a:pt x="1114425" y="83159"/>
                    <a:pt x="1114425" y="185741"/>
                  </a:cubicBezTo>
                  <a:lnTo>
                    <a:pt x="1114425" y="928684"/>
                  </a:lnTo>
                  <a:cubicBezTo>
                    <a:pt x="1114425" y="1031266"/>
                    <a:pt x="1031266" y="1114425"/>
                    <a:pt x="928684" y="1114425"/>
                  </a:cubicBezTo>
                  <a:lnTo>
                    <a:pt x="185741" y="1114425"/>
                  </a:lnTo>
                  <a:cubicBezTo>
                    <a:pt x="83159" y="1114425"/>
                    <a:pt x="0" y="1031266"/>
                    <a:pt x="0" y="928684"/>
                  </a:cubicBezTo>
                  <a:lnTo>
                    <a:pt x="0" y="185741"/>
                  </a:lnTo>
                  <a:close/>
                </a:path>
              </a:pathLst>
            </a:custGeom>
            <a:solidFill>
              <a:srgbClr val="00B0F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4402" tIns="100122" rIns="54402" bIns="100122" numCol="1" spcCol="1270" anchor="ctr" anchorCtr="0">
              <a:noAutofit/>
            </a:bodyPr>
            <a:lstStyle/>
            <a:p>
              <a:pPr lvl="0" algn="ctr" defTabSz="533400">
                <a:lnSpc>
                  <a:spcPct val="100000"/>
                </a:lnSpc>
                <a:spcBef>
                  <a:spcPct val="0"/>
                </a:spcBef>
                <a:spcAft>
                  <a:spcPct val="35000"/>
                </a:spcAft>
              </a:pPr>
              <a:r>
                <a:rPr lang="en-US" sz="1200" kern="1200" dirty="0">
                  <a:latin typeface="Huawei Sans" panose="020C0503030203020204" pitchFamily="34" charset="0"/>
                  <a:ea typeface="方正兰亭黑简体" panose="02000000000000000000" pitchFamily="2" charset="-122"/>
                  <a:sym typeface="Huawei Sans" panose="020C0503030203020204" pitchFamily="34" charset="0"/>
                </a:rPr>
                <a:t>System Software</a:t>
              </a:r>
            </a:p>
          </p:txBody>
        </p:sp>
        <p:sp>
          <p:nvSpPr>
            <p:cNvPr id="9" name="任意多边形 8"/>
            <p:cNvSpPr/>
            <p:nvPr/>
          </p:nvSpPr>
          <p:spPr>
            <a:xfrm>
              <a:off x="6082412" y="3300123"/>
              <a:ext cx="1114425" cy="1114425"/>
            </a:xfrm>
            <a:custGeom>
              <a:avLst/>
              <a:gdLst>
                <a:gd name="connsiteX0" fmla="*/ 0 w 1114425"/>
                <a:gd name="connsiteY0" fmla="*/ 185741 h 1114425"/>
                <a:gd name="connsiteX1" fmla="*/ 185741 w 1114425"/>
                <a:gd name="connsiteY1" fmla="*/ 0 h 1114425"/>
                <a:gd name="connsiteX2" fmla="*/ 928684 w 1114425"/>
                <a:gd name="connsiteY2" fmla="*/ 0 h 1114425"/>
                <a:gd name="connsiteX3" fmla="*/ 1114425 w 1114425"/>
                <a:gd name="connsiteY3" fmla="*/ 185741 h 1114425"/>
                <a:gd name="connsiteX4" fmla="*/ 1114425 w 1114425"/>
                <a:gd name="connsiteY4" fmla="*/ 928684 h 1114425"/>
                <a:gd name="connsiteX5" fmla="*/ 928684 w 1114425"/>
                <a:gd name="connsiteY5" fmla="*/ 1114425 h 1114425"/>
                <a:gd name="connsiteX6" fmla="*/ 185741 w 1114425"/>
                <a:gd name="connsiteY6" fmla="*/ 1114425 h 1114425"/>
                <a:gd name="connsiteX7" fmla="*/ 0 w 1114425"/>
                <a:gd name="connsiteY7" fmla="*/ 928684 h 1114425"/>
                <a:gd name="connsiteX8" fmla="*/ 0 w 1114425"/>
                <a:gd name="connsiteY8" fmla="*/ 185741 h 1114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425" h="1114425">
                  <a:moveTo>
                    <a:pt x="0" y="185741"/>
                  </a:moveTo>
                  <a:cubicBezTo>
                    <a:pt x="0" y="83159"/>
                    <a:pt x="83159" y="0"/>
                    <a:pt x="185741" y="0"/>
                  </a:cubicBezTo>
                  <a:lnTo>
                    <a:pt x="928684" y="0"/>
                  </a:lnTo>
                  <a:cubicBezTo>
                    <a:pt x="1031266" y="0"/>
                    <a:pt x="1114425" y="83159"/>
                    <a:pt x="1114425" y="185741"/>
                  </a:cubicBezTo>
                  <a:lnTo>
                    <a:pt x="1114425" y="928684"/>
                  </a:lnTo>
                  <a:cubicBezTo>
                    <a:pt x="1114425" y="1031266"/>
                    <a:pt x="1031266" y="1114425"/>
                    <a:pt x="928684" y="1114425"/>
                  </a:cubicBezTo>
                  <a:lnTo>
                    <a:pt x="185741" y="1114425"/>
                  </a:lnTo>
                  <a:cubicBezTo>
                    <a:pt x="83159" y="1114425"/>
                    <a:pt x="0" y="1031266"/>
                    <a:pt x="0" y="928684"/>
                  </a:cubicBezTo>
                  <a:lnTo>
                    <a:pt x="0" y="185741"/>
                  </a:lnTo>
                  <a:close/>
                </a:path>
              </a:pathLst>
            </a:custGeom>
            <a:solidFill>
              <a:srgbClr val="00B0F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4402" tIns="100122" rIns="54402" bIns="100122" numCol="1" spcCol="1270" anchor="ctr" anchorCtr="0">
              <a:noAutofit/>
            </a:bodyPr>
            <a:lstStyle/>
            <a:p>
              <a:pPr lvl="0" algn="ctr" defTabSz="533400">
                <a:lnSpc>
                  <a:spcPct val="100000"/>
                </a:lnSpc>
                <a:spcBef>
                  <a:spcPct val="0"/>
                </a:spcBef>
                <a:spcAft>
                  <a:spcPct val="35000"/>
                </a:spcAft>
              </a:pPr>
              <a:r>
                <a:rPr lang="en-US" sz="1200" kern="1200" dirty="0">
                  <a:latin typeface="Huawei Sans" panose="020C0503030203020204" pitchFamily="34" charset="0"/>
                  <a:ea typeface="方正兰亭黑简体" panose="02000000000000000000" pitchFamily="2" charset="-122"/>
                  <a:sym typeface="Huawei Sans" panose="020C0503030203020204" pitchFamily="34" charset="0"/>
                </a:rPr>
                <a:t>Configuration File</a:t>
              </a:r>
            </a:p>
          </p:txBody>
        </p:sp>
        <p:sp>
          <p:nvSpPr>
            <p:cNvPr id="12" name="任意多边形 11"/>
            <p:cNvSpPr/>
            <p:nvPr/>
          </p:nvSpPr>
          <p:spPr>
            <a:xfrm>
              <a:off x="4882262" y="4500273"/>
              <a:ext cx="1114425" cy="1114425"/>
            </a:xfrm>
            <a:custGeom>
              <a:avLst/>
              <a:gdLst>
                <a:gd name="connsiteX0" fmla="*/ 0 w 1114425"/>
                <a:gd name="connsiteY0" fmla="*/ 185741 h 1114425"/>
                <a:gd name="connsiteX1" fmla="*/ 185741 w 1114425"/>
                <a:gd name="connsiteY1" fmla="*/ 0 h 1114425"/>
                <a:gd name="connsiteX2" fmla="*/ 928684 w 1114425"/>
                <a:gd name="connsiteY2" fmla="*/ 0 h 1114425"/>
                <a:gd name="connsiteX3" fmla="*/ 1114425 w 1114425"/>
                <a:gd name="connsiteY3" fmla="*/ 185741 h 1114425"/>
                <a:gd name="connsiteX4" fmla="*/ 1114425 w 1114425"/>
                <a:gd name="connsiteY4" fmla="*/ 928684 h 1114425"/>
                <a:gd name="connsiteX5" fmla="*/ 928684 w 1114425"/>
                <a:gd name="connsiteY5" fmla="*/ 1114425 h 1114425"/>
                <a:gd name="connsiteX6" fmla="*/ 185741 w 1114425"/>
                <a:gd name="connsiteY6" fmla="*/ 1114425 h 1114425"/>
                <a:gd name="connsiteX7" fmla="*/ 0 w 1114425"/>
                <a:gd name="connsiteY7" fmla="*/ 928684 h 1114425"/>
                <a:gd name="connsiteX8" fmla="*/ 0 w 1114425"/>
                <a:gd name="connsiteY8" fmla="*/ 185741 h 1114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425" h="1114425">
                  <a:moveTo>
                    <a:pt x="0" y="185741"/>
                  </a:moveTo>
                  <a:cubicBezTo>
                    <a:pt x="0" y="83159"/>
                    <a:pt x="83159" y="0"/>
                    <a:pt x="185741" y="0"/>
                  </a:cubicBezTo>
                  <a:lnTo>
                    <a:pt x="928684" y="0"/>
                  </a:lnTo>
                  <a:cubicBezTo>
                    <a:pt x="1031266" y="0"/>
                    <a:pt x="1114425" y="83159"/>
                    <a:pt x="1114425" y="185741"/>
                  </a:cubicBezTo>
                  <a:lnTo>
                    <a:pt x="1114425" y="928684"/>
                  </a:lnTo>
                  <a:cubicBezTo>
                    <a:pt x="1114425" y="1031266"/>
                    <a:pt x="1031266" y="1114425"/>
                    <a:pt x="928684" y="1114425"/>
                  </a:cubicBezTo>
                  <a:lnTo>
                    <a:pt x="185741" y="1114425"/>
                  </a:lnTo>
                  <a:cubicBezTo>
                    <a:pt x="83159" y="1114425"/>
                    <a:pt x="0" y="1031266"/>
                    <a:pt x="0" y="928684"/>
                  </a:cubicBezTo>
                  <a:lnTo>
                    <a:pt x="0" y="185741"/>
                  </a:lnTo>
                  <a:close/>
                </a:path>
              </a:pathLst>
            </a:custGeom>
            <a:solidFill>
              <a:srgbClr val="00B0F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4402" tIns="100122" rIns="54402" bIns="100122" numCol="1" spcCol="1270" anchor="ctr" anchorCtr="0">
              <a:noAutofit/>
            </a:bodyPr>
            <a:lstStyle/>
            <a:p>
              <a:pPr lvl="0" algn="ctr" defTabSz="533400">
                <a:lnSpc>
                  <a:spcPct val="100000"/>
                </a:lnSpc>
                <a:spcBef>
                  <a:spcPct val="0"/>
                </a:spcBef>
                <a:spcAft>
                  <a:spcPct val="35000"/>
                </a:spcAft>
              </a:pPr>
              <a:r>
                <a:rPr lang="en-US" sz="1200" kern="1200">
                  <a:latin typeface="Huawei Sans" panose="020C0503030203020204" pitchFamily="34" charset="0"/>
                  <a:ea typeface="方正兰亭黑简体" panose="02000000000000000000" pitchFamily="2" charset="-122"/>
                  <a:sym typeface="Huawei Sans" panose="020C0503030203020204" pitchFamily="34" charset="0"/>
                </a:rPr>
                <a:t>Patch File</a:t>
              </a:r>
            </a:p>
          </p:txBody>
        </p:sp>
        <p:sp>
          <p:nvSpPr>
            <p:cNvPr id="16" name="任意多边形 15"/>
            <p:cNvSpPr/>
            <p:nvPr/>
          </p:nvSpPr>
          <p:spPr>
            <a:xfrm>
              <a:off x="6082412" y="4500273"/>
              <a:ext cx="1114425" cy="1114425"/>
            </a:xfrm>
            <a:custGeom>
              <a:avLst/>
              <a:gdLst>
                <a:gd name="connsiteX0" fmla="*/ 0 w 1114425"/>
                <a:gd name="connsiteY0" fmla="*/ 185741 h 1114425"/>
                <a:gd name="connsiteX1" fmla="*/ 185741 w 1114425"/>
                <a:gd name="connsiteY1" fmla="*/ 0 h 1114425"/>
                <a:gd name="connsiteX2" fmla="*/ 928684 w 1114425"/>
                <a:gd name="connsiteY2" fmla="*/ 0 h 1114425"/>
                <a:gd name="connsiteX3" fmla="*/ 1114425 w 1114425"/>
                <a:gd name="connsiteY3" fmla="*/ 185741 h 1114425"/>
                <a:gd name="connsiteX4" fmla="*/ 1114425 w 1114425"/>
                <a:gd name="connsiteY4" fmla="*/ 928684 h 1114425"/>
                <a:gd name="connsiteX5" fmla="*/ 928684 w 1114425"/>
                <a:gd name="connsiteY5" fmla="*/ 1114425 h 1114425"/>
                <a:gd name="connsiteX6" fmla="*/ 185741 w 1114425"/>
                <a:gd name="connsiteY6" fmla="*/ 1114425 h 1114425"/>
                <a:gd name="connsiteX7" fmla="*/ 0 w 1114425"/>
                <a:gd name="connsiteY7" fmla="*/ 928684 h 1114425"/>
                <a:gd name="connsiteX8" fmla="*/ 0 w 1114425"/>
                <a:gd name="connsiteY8" fmla="*/ 185741 h 1114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425" h="1114425">
                  <a:moveTo>
                    <a:pt x="0" y="185741"/>
                  </a:moveTo>
                  <a:cubicBezTo>
                    <a:pt x="0" y="83159"/>
                    <a:pt x="83159" y="0"/>
                    <a:pt x="185741" y="0"/>
                  </a:cubicBezTo>
                  <a:lnTo>
                    <a:pt x="928684" y="0"/>
                  </a:lnTo>
                  <a:cubicBezTo>
                    <a:pt x="1031266" y="0"/>
                    <a:pt x="1114425" y="83159"/>
                    <a:pt x="1114425" y="185741"/>
                  </a:cubicBezTo>
                  <a:lnTo>
                    <a:pt x="1114425" y="928684"/>
                  </a:lnTo>
                  <a:cubicBezTo>
                    <a:pt x="1114425" y="1031266"/>
                    <a:pt x="1031266" y="1114425"/>
                    <a:pt x="928684" y="1114425"/>
                  </a:cubicBezTo>
                  <a:lnTo>
                    <a:pt x="185741" y="1114425"/>
                  </a:lnTo>
                  <a:cubicBezTo>
                    <a:pt x="83159" y="1114425"/>
                    <a:pt x="0" y="1031266"/>
                    <a:pt x="0" y="928684"/>
                  </a:cubicBezTo>
                  <a:lnTo>
                    <a:pt x="0" y="185741"/>
                  </a:lnTo>
                  <a:close/>
                </a:path>
              </a:pathLst>
            </a:custGeom>
            <a:solidFill>
              <a:srgbClr val="00B0F0"/>
            </a:solidFill>
            <a:ln>
              <a:no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54402" tIns="100122" rIns="54402" bIns="100122" numCol="1" spcCol="1270" anchor="ctr" anchorCtr="0">
              <a:noAutofit/>
            </a:bodyPr>
            <a:lstStyle/>
            <a:p>
              <a:pPr lvl="0" algn="ctr" defTabSz="533400">
                <a:lnSpc>
                  <a:spcPct val="100000"/>
                </a:lnSpc>
                <a:spcBef>
                  <a:spcPct val="0"/>
                </a:spcBef>
              </a:pPr>
              <a:r>
                <a:rPr lang="en-US" sz="1200" kern="1200" dirty="0">
                  <a:latin typeface="Huawei Sans" panose="020C0503030203020204" pitchFamily="34" charset="0"/>
                  <a:ea typeface="方正兰亭黑简体" panose="02000000000000000000" pitchFamily="2" charset="-122"/>
                  <a:sym typeface="Huawei Sans" panose="020C0503030203020204" pitchFamily="34" charset="0"/>
                </a:rPr>
                <a:t>PAF</a:t>
              </a:r>
            </a:p>
            <a:p>
              <a:pPr lvl="0" algn="ctr" defTabSz="533400">
                <a:lnSpc>
                  <a:spcPct val="100000"/>
                </a:lnSpc>
                <a:spcBef>
                  <a:spcPct val="0"/>
                </a:spcBef>
              </a:pPr>
              <a:r>
                <a:rPr lang="en-US" sz="1200" kern="1200" dirty="0">
                  <a:latin typeface="Huawei Sans" panose="020C0503030203020204" pitchFamily="34" charset="0"/>
                  <a:ea typeface="方正兰亭黑简体" panose="02000000000000000000" pitchFamily="2" charset="-122"/>
                  <a:sym typeface="Huawei Sans" panose="020C0503030203020204" pitchFamily="34" charset="0"/>
                </a:rPr>
                <a:t>File</a:t>
              </a:r>
            </a:p>
          </p:txBody>
        </p:sp>
      </p:grpSp>
      <p:grpSp>
        <p:nvGrpSpPr>
          <p:cNvPr id="5" name="组合 4"/>
          <p:cNvGrpSpPr/>
          <p:nvPr/>
        </p:nvGrpSpPr>
        <p:grpSpPr>
          <a:xfrm>
            <a:off x="807150" y="3214949"/>
            <a:ext cx="10577700" cy="2523490"/>
            <a:chOff x="876300" y="3045441"/>
            <a:chExt cx="10577700" cy="2523490"/>
          </a:xfrm>
        </p:grpSpPr>
        <p:sp>
          <p:nvSpPr>
            <p:cNvPr id="11" name="圆角矩形 10"/>
            <p:cNvSpPr/>
            <p:nvPr/>
          </p:nvSpPr>
          <p:spPr>
            <a:xfrm>
              <a:off x="876300" y="3045441"/>
              <a:ext cx="3835400" cy="93599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The system software is a must for device startup and operation, providing support, management, and services for a device. The common file name extension is .cc.</a:t>
              </a:r>
            </a:p>
          </p:txBody>
        </p:sp>
        <p:sp>
          <p:nvSpPr>
            <p:cNvPr id="13" name="圆角矩形 12"/>
            <p:cNvSpPr/>
            <p:nvPr/>
          </p:nvSpPr>
          <p:spPr>
            <a:xfrm>
              <a:off x="7620000" y="3045441"/>
              <a:ext cx="3834000" cy="93599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configuration file stores configuration commands, enabling a device to start with the configurations in the file. The common file name extensions are .</a:t>
              </a:r>
              <a:r>
                <a:rPr lang="en-US" sz="1400" dirty="0" err="1">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cfg</a:t>
              </a:r>
              <a:r>
                <a:rPr lang="en-US" sz="1400" dirty="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 zip, and .dat.</a:t>
              </a:r>
            </a:p>
          </p:txBody>
        </p:sp>
        <p:sp>
          <p:nvSpPr>
            <p:cNvPr id="14" name="圆角矩形 13"/>
            <p:cNvSpPr/>
            <p:nvPr/>
          </p:nvSpPr>
          <p:spPr>
            <a:xfrm>
              <a:off x="876300" y="4632941"/>
              <a:ext cx="3834000" cy="93599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patch is a kind of software compatible with the system software. It is used to fix bugs in system software. The common file name extension is .pat.</a:t>
              </a:r>
            </a:p>
          </p:txBody>
        </p:sp>
        <p:sp>
          <p:nvSpPr>
            <p:cNvPr id="15" name="圆角矩形 14"/>
            <p:cNvSpPr/>
            <p:nvPr/>
          </p:nvSpPr>
          <p:spPr>
            <a:xfrm>
              <a:off x="7620000" y="4632941"/>
              <a:ext cx="3834000" cy="935990"/>
            </a:xfrm>
            <a:prstGeom prst="roundRect">
              <a:avLst/>
            </a:prstGeom>
            <a:solidFill>
              <a:srgbClr val="F4FBFE"/>
            </a:solidFill>
            <a:ln>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fontAlgn="ctr"/>
              <a:r>
                <a:rPr lang="en-US" sz="1400">
                  <a:solidFill>
                    <a:schemeClr val="tx1"/>
                  </a:solidFill>
                  <a:latin typeface="Huawei Sans" panose="020C0503030203020204" pitchFamily="34" charset="0"/>
                  <a:ea typeface="方正兰亭黑简体" panose="02000000000000000000" pitchFamily="2" charset="-122"/>
                  <a:sym typeface="Huawei Sans" panose="020C0503030203020204" pitchFamily="34" charset="0"/>
                </a:rPr>
                <a:t>A PAF file effectively controls product features and resources. The common file name extension is .bin.</a:t>
              </a:r>
            </a:p>
          </p:txBody>
        </p:sp>
      </p:grpSp>
      <p:sp>
        <p:nvSpPr>
          <p:cNvPr id="2" name="文本框 1"/>
          <p:cNvSpPr txBox="1"/>
          <p:nvPr/>
        </p:nvSpPr>
        <p:spPr>
          <a:xfrm>
            <a:off x="4501585" y="5762052"/>
            <a:ext cx="3090629" cy="378287"/>
          </a:xfrm>
          <a:prstGeom prst="rect">
            <a:avLst/>
          </a:prstGeom>
          <a:noFill/>
        </p:spPr>
        <p:txBody>
          <a:bodyPr wrap="square" rtlCol="0">
            <a:noAutofit/>
          </a:bodyPr>
          <a:lstStyle/>
          <a:p>
            <a:pPr algn="ctr" fontAlgn="ctr"/>
            <a:r>
              <a:rPr lang="en-US" b="1" dirty="0">
                <a:latin typeface="Huawei Sans" panose="020C0503030203020204" pitchFamily="34" charset="0"/>
                <a:ea typeface="方正兰亭黑简体" panose="02000000000000000000" pitchFamily="2" charset="-122"/>
                <a:sym typeface="Huawei Sans" panose="020C0503030203020204" pitchFamily="34" charset="0"/>
              </a:rPr>
              <a:t>Common File Types</a:t>
            </a:r>
          </a:p>
        </p:txBody>
      </p:sp>
    </p:spTree>
    <p:extLst>
      <p:ext uri="{BB962C8B-B14F-4D97-AF65-F5344CB8AC3E}">
        <p14:creationId xmlns:p14="http://schemas.microsoft.com/office/powerpoint/2010/main" val="32486797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1800" dirty="0">
                <a:latin typeface="Huawei Sans" panose="020C0503030203020204" pitchFamily="34" charset="0"/>
                <a:ea typeface="方正兰亭黑简体" panose="02000000000000000000" pitchFamily="2" charset="-122"/>
                <a:sym typeface="Huawei Sans" panose="020C0503030203020204" pitchFamily="34" charset="0"/>
              </a:rPr>
              <a:t>Storage media include SDRAM, flash memory, NVRAM, SD card, and USB.</a:t>
            </a: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ea typeface="方正兰亭黑简体" panose="02000000000000000000" pitchFamily="2" charset="-122"/>
                <a:sym typeface="Huawei Sans" panose="020C0503030203020204" pitchFamily="34" charset="0"/>
              </a:rPr>
              <a:t>Storage Media</a:t>
            </a:r>
          </a:p>
        </p:txBody>
      </p:sp>
      <p:grpSp>
        <p:nvGrpSpPr>
          <p:cNvPr id="4" name="组合 3"/>
          <p:cNvGrpSpPr/>
          <p:nvPr/>
        </p:nvGrpSpPr>
        <p:grpSpPr>
          <a:xfrm>
            <a:off x="1316212" y="2024109"/>
            <a:ext cx="9979629" cy="4194797"/>
            <a:chOff x="1316212" y="2024109"/>
            <a:chExt cx="9979629" cy="4194797"/>
          </a:xfrm>
        </p:grpSpPr>
        <p:sp>
          <p:nvSpPr>
            <p:cNvPr id="5" name="任意多边形 4"/>
            <p:cNvSpPr/>
            <p:nvPr/>
          </p:nvSpPr>
          <p:spPr>
            <a:xfrm>
              <a:off x="5639029" y="5028593"/>
              <a:ext cx="1265976" cy="1190313"/>
            </a:xfrm>
            <a:custGeom>
              <a:avLst/>
              <a:gdLst>
                <a:gd name="connsiteX0" fmla="*/ 0 w 1265976"/>
                <a:gd name="connsiteY0" fmla="*/ 595157 h 1190313"/>
                <a:gd name="connsiteX1" fmla="*/ 632988 w 1265976"/>
                <a:gd name="connsiteY1" fmla="*/ 0 h 1190313"/>
                <a:gd name="connsiteX2" fmla="*/ 1265976 w 1265976"/>
                <a:gd name="connsiteY2" fmla="*/ 595157 h 1190313"/>
                <a:gd name="connsiteX3" fmla="*/ 632988 w 1265976"/>
                <a:gd name="connsiteY3" fmla="*/ 1190314 h 1190313"/>
                <a:gd name="connsiteX4" fmla="*/ 0 w 1265976"/>
                <a:gd name="connsiteY4" fmla="*/ 595157 h 1190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976" h="1190313">
                  <a:moveTo>
                    <a:pt x="0" y="595157"/>
                  </a:moveTo>
                  <a:cubicBezTo>
                    <a:pt x="0" y="266461"/>
                    <a:pt x="283398" y="0"/>
                    <a:pt x="632988" y="0"/>
                  </a:cubicBezTo>
                  <a:cubicBezTo>
                    <a:pt x="982578" y="0"/>
                    <a:pt x="1265976" y="266461"/>
                    <a:pt x="1265976" y="595157"/>
                  </a:cubicBezTo>
                  <a:cubicBezTo>
                    <a:pt x="1265976" y="923853"/>
                    <a:pt x="982578" y="1190314"/>
                    <a:pt x="632988" y="1190314"/>
                  </a:cubicBezTo>
                  <a:cubicBezTo>
                    <a:pt x="283398" y="1190314"/>
                    <a:pt x="0" y="923853"/>
                    <a:pt x="0" y="595157"/>
                  </a:cubicBezTo>
                  <a:close/>
                </a:path>
              </a:pathLst>
            </a:custGeom>
            <a:solidFill>
              <a:srgbClr val="00B0F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200638" tIns="189557" rIns="200638" bIns="189557" numCol="1" spcCol="1270" anchor="ctr" anchorCtr="0">
              <a:noAutofit/>
            </a:bodyPr>
            <a:lstStyle/>
            <a:p>
              <a:pPr lvl="0" algn="ctr" defTabSz="1066800">
                <a:lnSpc>
                  <a:spcPct val="90000"/>
                </a:lnSpc>
                <a:spcBef>
                  <a:spcPct val="0"/>
                </a:spcBef>
                <a:spcAft>
                  <a:spcPct val="35000"/>
                </a:spcAft>
              </a:pPr>
              <a:r>
                <a:rPr lang="en-US" kern="1200" dirty="0">
                  <a:solidFill>
                    <a:schemeClr val="bg1"/>
                  </a:solidFill>
                  <a:latin typeface="Huawei Sans" panose="020C0503030203020204" pitchFamily="34" charset="0"/>
                  <a:ea typeface="方正兰亭黑简体" panose="02000000000000000000" pitchFamily="2" charset="-122"/>
                  <a:sym typeface="Huawei Sans" panose="020C0503030203020204" pitchFamily="34" charset="0"/>
                </a:rPr>
                <a:t>Storage Media</a:t>
              </a:r>
            </a:p>
          </p:txBody>
        </p:sp>
        <p:sp>
          <p:nvSpPr>
            <p:cNvPr id="6" name="左箭头 5"/>
            <p:cNvSpPr/>
            <p:nvPr/>
          </p:nvSpPr>
          <p:spPr>
            <a:xfrm rot="10810800">
              <a:off x="2888775" y="5339889"/>
              <a:ext cx="2599000" cy="554629"/>
            </a:xfrm>
            <a:prstGeom prst="leftArrow">
              <a:avLst>
                <a:gd name="adj1" fmla="val 60000"/>
                <a:gd name="adj2" fmla="val 50000"/>
              </a:avLst>
            </a:prstGeom>
            <a:solidFill>
              <a:srgbClr val="F4FBFE"/>
            </a:solidFill>
            <a:ln>
              <a:solidFill>
                <a:srgbClr val="99DFF9"/>
              </a:solidFill>
            </a:ln>
          </p:spPr>
          <p:style>
            <a:lnRef idx="0">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7" name="任意多边形 6"/>
            <p:cNvSpPr/>
            <p:nvPr/>
          </p:nvSpPr>
          <p:spPr>
            <a:xfrm>
              <a:off x="1316212" y="5028593"/>
              <a:ext cx="3145139" cy="1086512"/>
            </a:xfrm>
            <a:custGeom>
              <a:avLst/>
              <a:gdLst>
                <a:gd name="connsiteX0" fmla="*/ 0 w 3145139"/>
                <a:gd name="connsiteY0" fmla="*/ 91270 h 912698"/>
                <a:gd name="connsiteX1" fmla="*/ 91270 w 3145139"/>
                <a:gd name="connsiteY1" fmla="*/ 0 h 912698"/>
                <a:gd name="connsiteX2" fmla="*/ 3053869 w 3145139"/>
                <a:gd name="connsiteY2" fmla="*/ 0 h 912698"/>
                <a:gd name="connsiteX3" fmla="*/ 3145139 w 3145139"/>
                <a:gd name="connsiteY3" fmla="*/ 91270 h 912698"/>
                <a:gd name="connsiteX4" fmla="*/ 3145139 w 3145139"/>
                <a:gd name="connsiteY4" fmla="*/ 821428 h 912698"/>
                <a:gd name="connsiteX5" fmla="*/ 3053869 w 3145139"/>
                <a:gd name="connsiteY5" fmla="*/ 912698 h 912698"/>
                <a:gd name="connsiteX6" fmla="*/ 91270 w 3145139"/>
                <a:gd name="connsiteY6" fmla="*/ 912698 h 912698"/>
                <a:gd name="connsiteX7" fmla="*/ 0 w 3145139"/>
                <a:gd name="connsiteY7" fmla="*/ 821428 h 912698"/>
                <a:gd name="connsiteX8" fmla="*/ 0 w 3145139"/>
                <a:gd name="connsiteY8" fmla="*/ 91270 h 912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5139" h="912698">
                  <a:moveTo>
                    <a:pt x="0" y="91270"/>
                  </a:moveTo>
                  <a:cubicBezTo>
                    <a:pt x="0" y="40863"/>
                    <a:pt x="40863" y="0"/>
                    <a:pt x="91270" y="0"/>
                  </a:cubicBezTo>
                  <a:lnTo>
                    <a:pt x="3053869" y="0"/>
                  </a:lnTo>
                  <a:cubicBezTo>
                    <a:pt x="3104276" y="0"/>
                    <a:pt x="3145139" y="40863"/>
                    <a:pt x="3145139" y="91270"/>
                  </a:cubicBezTo>
                  <a:lnTo>
                    <a:pt x="3145139" y="821428"/>
                  </a:lnTo>
                  <a:cubicBezTo>
                    <a:pt x="3145139" y="871835"/>
                    <a:pt x="3104276" y="912698"/>
                    <a:pt x="3053869" y="912698"/>
                  </a:cubicBezTo>
                  <a:lnTo>
                    <a:pt x="91270" y="912698"/>
                  </a:lnTo>
                  <a:cubicBezTo>
                    <a:pt x="40863" y="912698"/>
                    <a:pt x="0" y="871835"/>
                    <a:pt x="0" y="821428"/>
                  </a:cubicBezTo>
                  <a:lnTo>
                    <a:pt x="0" y="91270"/>
                  </a:lnTo>
                  <a:close/>
                </a:path>
              </a:pathLst>
            </a:custGeom>
            <a:solidFill>
              <a:srgbClr val="F4FBFE"/>
            </a:solidFill>
            <a:ln>
              <a:solidFill>
                <a:srgbClr val="99DFF9"/>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7212" tIns="57212" rIns="57212" bIns="57212" numCol="1" spcCol="1270" anchor="ctr" anchorCtr="0">
              <a:noAutofit/>
            </a:bodyPr>
            <a:lstStyle/>
            <a:p>
              <a:pPr lvl="0" algn="ctr" defTabSz="711200">
                <a:lnSpc>
                  <a:spcPct val="90000"/>
                </a:lnSpc>
                <a:spcBef>
                  <a:spcPct val="0"/>
                </a:spcBef>
                <a:spcAft>
                  <a:spcPct val="35000"/>
                </a:spcAft>
              </a:pPr>
              <a:r>
                <a:rPr lang="en-US" sz="1600" b="1" kern="1200" dirty="0">
                  <a:latin typeface="Huawei Sans" panose="020C0503030203020204" pitchFamily="34" charset="0"/>
                  <a:ea typeface="方正兰亭黑简体" panose="02000000000000000000" pitchFamily="2" charset="-122"/>
                  <a:sym typeface="Huawei Sans" panose="020C0503030203020204" pitchFamily="34" charset="0"/>
                </a:rPr>
                <a:t>SDRAM</a:t>
              </a:r>
            </a:p>
            <a:p>
              <a:pPr lvl="0" algn="l" defTabSz="711200">
                <a:lnSpc>
                  <a:spcPct val="90000"/>
                </a:lnSpc>
                <a:spcBef>
                  <a:spcPct val="0"/>
                </a:spcBef>
                <a:spcAft>
                  <a:spcPct val="35000"/>
                </a:spcAft>
              </a:pPr>
              <a:r>
                <a:rPr lang="en-US" sz="1200" kern="1200" dirty="0">
                  <a:latin typeface="Huawei Sans" panose="020C0503030203020204" pitchFamily="34" charset="0"/>
                  <a:ea typeface="方正兰亭黑简体" panose="02000000000000000000" pitchFamily="2" charset="-122"/>
                  <a:sym typeface="Huawei Sans" panose="020C0503030203020204" pitchFamily="34" charset="0"/>
                </a:rPr>
                <a:t>SDRAM is synchronous dynamic random access memory, which is equivalent to a computer's memory. It stores the system running information and parameters.</a:t>
              </a:r>
            </a:p>
          </p:txBody>
        </p:sp>
        <p:sp>
          <p:nvSpPr>
            <p:cNvPr id="9" name="左箭头 8"/>
            <p:cNvSpPr/>
            <p:nvPr/>
          </p:nvSpPr>
          <p:spPr>
            <a:xfrm rot="12623083">
              <a:off x="3142016" y="4176655"/>
              <a:ext cx="2719309" cy="554629"/>
            </a:xfrm>
            <a:prstGeom prst="leftArrow">
              <a:avLst>
                <a:gd name="adj1" fmla="val 60000"/>
                <a:gd name="adj2" fmla="val 50000"/>
              </a:avLst>
            </a:prstGeom>
            <a:solidFill>
              <a:srgbClr val="F4FBFE"/>
            </a:solidFill>
            <a:ln>
              <a:solidFill>
                <a:srgbClr val="99DFF9"/>
              </a:solidFill>
            </a:ln>
          </p:spPr>
          <p:style>
            <a:lnRef idx="0">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0" name="任意多边形 9"/>
            <p:cNvSpPr/>
            <p:nvPr/>
          </p:nvSpPr>
          <p:spPr>
            <a:xfrm>
              <a:off x="1666432" y="3060464"/>
              <a:ext cx="3172279" cy="1585738"/>
            </a:xfrm>
            <a:custGeom>
              <a:avLst/>
              <a:gdLst>
                <a:gd name="connsiteX0" fmla="*/ 0 w 3172279"/>
                <a:gd name="connsiteY0" fmla="*/ 158574 h 1585738"/>
                <a:gd name="connsiteX1" fmla="*/ 158574 w 3172279"/>
                <a:gd name="connsiteY1" fmla="*/ 0 h 1585738"/>
                <a:gd name="connsiteX2" fmla="*/ 3013705 w 3172279"/>
                <a:gd name="connsiteY2" fmla="*/ 0 h 1585738"/>
                <a:gd name="connsiteX3" fmla="*/ 3172279 w 3172279"/>
                <a:gd name="connsiteY3" fmla="*/ 158574 h 1585738"/>
                <a:gd name="connsiteX4" fmla="*/ 3172279 w 3172279"/>
                <a:gd name="connsiteY4" fmla="*/ 1427164 h 1585738"/>
                <a:gd name="connsiteX5" fmla="*/ 3013705 w 3172279"/>
                <a:gd name="connsiteY5" fmla="*/ 1585738 h 1585738"/>
                <a:gd name="connsiteX6" fmla="*/ 158574 w 3172279"/>
                <a:gd name="connsiteY6" fmla="*/ 1585738 h 1585738"/>
                <a:gd name="connsiteX7" fmla="*/ 0 w 3172279"/>
                <a:gd name="connsiteY7" fmla="*/ 1427164 h 1585738"/>
                <a:gd name="connsiteX8" fmla="*/ 0 w 3172279"/>
                <a:gd name="connsiteY8" fmla="*/ 158574 h 1585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72279" h="1585738">
                  <a:moveTo>
                    <a:pt x="0" y="158574"/>
                  </a:moveTo>
                  <a:cubicBezTo>
                    <a:pt x="0" y="70996"/>
                    <a:pt x="70996" y="0"/>
                    <a:pt x="158574" y="0"/>
                  </a:cubicBezTo>
                  <a:lnTo>
                    <a:pt x="3013705" y="0"/>
                  </a:lnTo>
                  <a:cubicBezTo>
                    <a:pt x="3101283" y="0"/>
                    <a:pt x="3172279" y="70996"/>
                    <a:pt x="3172279" y="158574"/>
                  </a:cubicBezTo>
                  <a:lnTo>
                    <a:pt x="3172279" y="1427164"/>
                  </a:lnTo>
                  <a:cubicBezTo>
                    <a:pt x="3172279" y="1514742"/>
                    <a:pt x="3101283" y="1585738"/>
                    <a:pt x="3013705" y="1585738"/>
                  </a:cubicBezTo>
                  <a:lnTo>
                    <a:pt x="158574" y="1585738"/>
                  </a:lnTo>
                  <a:cubicBezTo>
                    <a:pt x="70996" y="1585738"/>
                    <a:pt x="0" y="1514742"/>
                    <a:pt x="0" y="1427164"/>
                  </a:cubicBezTo>
                  <a:lnTo>
                    <a:pt x="0" y="158574"/>
                  </a:lnTo>
                  <a:close/>
                </a:path>
              </a:pathLst>
            </a:custGeom>
            <a:solidFill>
              <a:srgbClr val="F4FBFE"/>
            </a:solidFill>
            <a:ln>
              <a:solidFill>
                <a:srgbClr val="99DFF9"/>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76925" tIns="76925" rIns="76925" bIns="76925" numCol="1" spcCol="1270" anchor="ctr" anchorCtr="0">
              <a:noAutofit/>
            </a:bodyPr>
            <a:lstStyle/>
            <a:p>
              <a:pPr lvl="0" algn="ctr" defTabSz="711200">
                <a:lnSpc>
                  <a:spcPct val="90000"/>
                </a:lnSpc>
                <a:spcBef>
                  <a:spcPct val="0"/>
                </a:spcBef>
                <a:spcAft>
                  <a:spcPct val="35000"/>
                </a:spcAft>
              </a:pPr>
              <a:r>
                <a:rPr lang="en-US" sz="1600" b="1" kern="1200" dirty="0">
                  <a:latin typeface="Huawei Sans" panose="020C0503030203020204" pitchFamily="34" charset="0"/>
                  <a:ea typeface="方正兰亭黑简体" panose="02000000000000000000" pitchFamily="2" charset="-122"/>
                  <a:sym typeface="Huawei Sans" panose="020C0503030203020204" pitchFamily="34" charset="0"/>
                </a:rPr>
                <a:t>Flash</a:t>
              </a:r>
            </a:p>
            <a:p>
              <a:pPr lvl="0" algn="l" defTabSz="711200">
                <a:lnSpc>
                  <a:spcPct val="90000"/>
                </a:lnSpc>
                <a:spcBef>
                  <a:spcPct val="0"/>
                </a:spcBef>
                <a:spcAft>
                  <a:spcPct val="35000"/>
                </a:spcAft>
              </a:pPr>
              <a:r>
                <a:rPr lang="en-US" sz="1200" kern="1200" dirty="0">
                  <a:latin typeface="Huawei Sans" panose="020C0503030203020204" pitchFamily="34" charset="0"/>
                  <a:ea typeface="方正兰亭黑简体" panose="02000000000000000000" pitchFamily="2" charset="-122"/>
                  <a:sym typeface="Huawei Sans" panose="020C0503030203020204" pitchFamily="34" charset="0"/>
                </a:rPr>
                <a:t>The flash memory is nonvolatile and can avoid data loss in case of power-off. It is used to store system software, configuration files, and so on. Patch files and PAF files are uploaded by maintenance personnel and generally stored in the flash memory or SD card.</a:t>
              </a:r>
            </a:p>
          </p:txBody>
        </p:sp>
        <p:sp>
          <p:nvSpPr>
            <p:cNvPr id="11" name="左箭头 10"/>
            <p:cNvSpPr/>
            <p:nvPr/>
          </p:nvSpPr>
          <p:spPr>
            <a:xfrm rot="19816294">
              <a:off x="6662803" y="4243644"/>
              <a:ext cx="2710553" cy="554629"/>
            </a:xfrm>
            <a:prstGeom prst="leftArrow">
              <a:avLst>
                <a:gd name="adj1" fmla="val 60000"/>
                <a:gd name="adj2" fmla="val 50000"/>
              </a:avLst>
            </a:prstGeom>
            <a:solidFill>
              <a:srgbClr val="F4FBFE"/>
            </a:solidFill>
            <a:ln>
              <a:solidFill>
                <a:srgbClr val="99DFF9"/>
              </a:solidFill>
            </a:ln>
          </p:spPr>
          <p:style>
            <a:lnRef idx="0">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2" name="任意多边形 11"/>
            <p:cNvSpPr/>
            <p:nvPr/>
          </p:nvSpPr>
          <p:spPr>
            <a:xfrm>
              <a:off x="7779235" y="3098634"/>
              <a:ext cx="3049206" cy="1587601"/>
            </a:xfrm>
            <a:custGeom>
              <a:avLst/>
              <a:gdLst>
                <a:gd name="connsiteX0" fmla="*/ 0 w 3049206"/>
                <a:gd name="connsiteY0" fmla="*/ 158760 h 1587601"/>
                <a:gd name="connsiteX1" fmla="*/ 158760 w 3049206"/>
                <a:gd name="connsiteY1" fmla="*/ 0 h 1587601"/>
                <a:gd name="connsiteX2" fmla="*/ 2890446 w 3049206"/>
                <a:gd name="connsiteY2" fmla="*/ 0 h 1587601"/>
                <a:gd name="connsiteX3" fmla="*/ 3049206 w 3049206"/>
                <a:gd name="connsiteY3" fmla="*/ 158760 h 1587601"/>
                <a:gd name="connsiteX4" fmla="*/ 3049206 w 3049206"/>
                <a:gd name="connsiteY4" fmla="*/ 1428841 h 1587601"/>
                <a:gd name="connsiteX5" fmla="*/ 2890446 w 3049206"/>
                <a:gd name="connsiteY5" fmla="*/ 1587601 h 1587601"/>
                <a:gd name="connsiteX6" fmla="*/ 158760 w 3049206"/>
                <a:gd name="connsiteY6" fmla="*/ 1587601 h 1587601"/>
                <a:gd name="connsiteX7" fmla="*/ 0 w 3049206"/>
                <a:gd name="connsiteY7" fmla="*/ 1428841 h 1587601"/>
                <a:gd name="connsiteX8" fmla="*/ 0 w 3049206"/>
                <a:gd name="connsiteY8" fmla="*/ 158760 h 1587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9206" h="1587601">
                  <a:moveTo>
                    <a:pt x="0" y="158760"/>
                  </a:moveTo>
                  <a:cubicBezTo>
                    <a:pt x="0" y="71079"/>
                    <a:pt x="71079" y="0"/>
                    <a:pt x="158760" y="0"/>
                  </a:cubicBezTo>
                  <a:lnTo>
                    <a:pt x="2890446" y="0"/>
                  </a:lnTo>
                  <a:cubicBezTo>
                    <a:pt x="2978127" y="0"/>
                    <a:pt x="3049206" y="71079"/>
                    <a:pt x="3049206" y="158760"/>
                  </a:cubicBezTo>
                  <a:lnTo>
                    <a:pt x="3049206" y="1428841"/>
                  </a:lnTo>
                  <a:cubicBezTo>
                    <a:pt x="3049206" y="1516522"/>
                    <a:pt x="2978127" y="1587601"/>
                    <a:pt x="2890446" y="1587601"/>
                  </a:cubicBezTo>
                  <a:lnTo>
                    <a:pt x="158760" y="1587601"/>
                  </a:lnTo>
                  <a:cubicBezTo>
                    <a:pt x="71079" y="1587601"/>
                    <a:pt x="0" y="1516522"/>
                    <a:pt x="0" y="1428841"/>
                  </a:cubicBezTo>
                  <a:lnTo>
                    <a:pt x="0" y="158760"/>
                  </a:lnTo>
                  <a:close/>
                </a:path>
              </a:pathLst>
            </a:custGeom>
            <a:solidFill>
              <a:srgbClr val="F4FBFE"/>
            </a:solidFill>
            <a:ln>
              <a:solidFill>
                <a:srgbClr val="99DFF9"/>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76979" tIns="76979" rIns="76979" bIns="76979" numCol="1" spcCol="1270" anchor="ctr" anchorCtr="0">
              <a:noAutofit/>
            </a:bodyPr>
            <a:lstStyle/>
            <a:p>
              <a:pPr lvl="0" algn="ctr" defTabSz="711200">
                <a:lnSpc>
                  <a:spcPct val="90000"/>
                </a:lnSpc>
                <a:spcBef>
                  <a:spcPct val="0"/>
                </a:spcBef>
                <a:spcAft>
                  <a:spcPct val="35000"/>
                </a:spcAft>
              </a:pPr>
              <a:r>
                <a:rPr lang="en-US" sz="1600" b="1" kern="1200" dirty="0">
                  <a:latin typeface="Huawei Sans" panose="020C0503030203020204" pitchFamily="34" charset="0"/>
                  <a:ea typeface="方正兰亭黑简体" panose="02000000000000000000" pitchFamily="2" charset="-122"/>
                  <a:sym typeface="Huawei Sans" panose="020C0503030203020204" pitchFamily="34" charset="0"/>
                </a:rPr>
                <a:t>SD Card</a:t>
              </a:r>
            </a:p>
            <a:p>
              <a:pPr lvl="0" algn="l" defTabSz="711200">
                <a:lnSpc>
                  <a:spcPct val="90000"/>
                </a:lnSpc>
                <a:spcBef>
                  <a:spcPct val="0"/>
                </a:spcBef>
                <a:spcAft>
                  <a:spcPct val="35000"/>
                </a:spcAft>
              </a:pPr>
              <a:r>
                <a:rPr lang="en-US" sz="1200" kern="1200" dirty="0">
                  <a:latin typeface="Huawei Sans" panose="020C0503030203020204" pitchFamily="34" charset="0"/>
                  <a:ea typeface="方正兰亭黑简体" panose="02000000000000000000" pitchFamily="2" charset="-122"/>
                  <a:sym typeface="Huawei Sans" panose="020C0503030203020204" pitchFamily="34" charset="0"/>
                </a:rPr>
                <a:t>The SD card can avoid data loss data in case of power-off. The SD card has a large storage capacity and is generally installed on a main control board. It is used to store system files, configuration files, log files, and so on.</a:t>
              </a:r>
            </a:p>
          </p:txBody>
        </p:sp>
        <p:sp>
          <p:nvSpPr>
            <p:cNvPr id="13" name="左箭头 12"/>
            <p:cNvSpPr/>
            <p:nvPr/>
          </p:nvSpPr>
          <p:spPr>
            <a:xfrm rot="16217258">
              <a:off x="5198503" y="3542717"/>
              <a:ext cx="2165139" cy="554629"/>
            </a:xfrm>
            <a:prstGeom prst="leftArrow">
              <a:avLst>
                <a:gd name="adj1" fmla="val 60000"/>
                <a:gd name="adj2" fmla="val 50000"/>
              </a:avLst>
            </a:prstGeom>
            <a:solidFill>
              <a:srgbClr val="F4FBFE"/>
            </a:solidFill>
            <a:ln>
              <a:solidFill>
                <a:srgbClr val="99DFF9"/>
              </a:solidFill>
            </a:ln>
          </p:spPr>
          <p:style>
            <a:lnRef idx="0">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4" name="任意多边形 13"/>
            <p:cNvSpPr/>
            <p:nvPr/>
          </p:nvSpPr>
          <p:spPr>
            <a:xfrm>
              <a:off x="4963503" y="2024109"/>
              <a:ext cx="2646009" cy="1280184"/>
            </a:xfrm>
            <a:custGeom>
              <a:avLst/>
              <a:gdLst>
                <a:gd name="connsiteX0" fmla="*/ 0 w 2646009"/>
                <a:gd name="connsiteY0" fmla="*/ 113363 h 1133633"/>
                <a:gd name="connsiteX1" fmla="*/ 113363 w 2646009"/>
                <a:gd name="connsiteY1" fmla="*/ 0 h 1133633"/>
                <a:gd name="connsiteX2" fmla="*/ 2532646 w 2646009"/>
                <a:gd name="connsiteY2" fmla="*/ 0 h 1133633"/>
                <a:gd name="connsiteX3" fmla="*/ 2646009 w 2646009"/>
                <a:gd name="connsiteY3" fmla="*/ 113363 h 1133633"/>
                <a:gd name="connsiteX4" fmla="*/ 2646009 w 2646009"/>
                <a:gd name="connsiteY4" fmla="*/ 1020270 h 1133633"/>
                <a:gd name="connsiteX5" fmla="*/ 2532646 w 2646009"/>
                <a:gd name="connsiteY5" fmla="*/ 1133633 h 1133633"/>
                <a:gd name="connsiteX6" fmla="*/ 113363 w 2646009"/>
                <a:gd name="connsiteY6" fmla="*/ 1133633 h 1133633"/>
                <a:gd name="connsiteX7" fmla="*/ 0 w 2646009"/>
                <a:gd name="connsiteY7" fmla="*/ 1020270 h 1133633"/>
                <a:gd name="connsiteX8" fmla="*/ 0 w 2646009"/>
                <a:gd name="connsiteY8" fmla="*/ 113363 h 1133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6009" h="1133633">
                  <a:moveTo>
                    <a:pt x="0" y="113363"/>
                  </a:moveTo>
                  <a:cubicBezTo>
                    <a:pt x="0" y="50754"/>
                    <a:pt x="50754" y="0"/>
                    <a:pt x="113363" y="0"/>
                  </a:cubicBezTo>
                  <a:lnTo>
                    <a:pt x="2532646" y="0"/>
                  </a:lnTo>
                  <a:cubicBezTo>
                    <a:pt x="2595255" y="0"/>
                    <a:pt x="2646009" y="50754"/>
                    <a:pt x="2646009" y="113363"/>
                  </a:cubicBezTo>
                  <a:lnTo>
                    <a:pt x="2646009" y="1020270"/>
                  </a:lnTo>
                  <a:cubicBezTo>
                    <a:pt x="2646009" y="1082879"/>
                    <a:pt x="2595255" y="1133633"/>
                    <a:pt x="2532646" y="1133633"/>
                  </a:cubicBezTo>
                  <a:lnTo>
                    <a:pt x="113363" y="1133633"/>
                  </a:lnTo>
                  <a:cubicBezTo>
                    <a:pt x="50754" y="1133633"/>
                    <a:pt x="0" y="1082879"/>
                    <a:pt x="0" y="1020270"/>
                  </a:cubicBezTo>
                  <a:lnTo>
                    <a:pt x="0" y="113363"/>
                  </a:lnTo>
                  <a:close/>
                </a:path>
              </a:pathLst>
            </a:custGeom>
            <a:solidFill>
              <a:srgbClr val="F4FBFE"/>
            </a:solidFill>
            <a:ln>
              <a:solidFill>
                <a:srgbClr val="99DFF9"/>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63683" tIns="63683" rIns="63683" bIns="63683" numCol="1" spcCol="1270" anchor="ctr" anchorCtr="0">
              <a:noAutofit/>
            </a:bodyPr>
            <a:lstStyle/>
            <a:p>
              <a:pPr lvl="0" algn="ctr" defTabSz="711200">
                <a:lnSpc>
                  <a:spcPct val="90000"/>
                </a:lnSpc>
                <a:spcBef>
                  <a:spcPct val="0"/>
                </a:spcBef>
                <a:spcAft>
                  <a:spcPct val="35000"/>
                </a:spcAft>
              </a:pPr>
              <a:r>
                <a:rPr lang="en-US" sz="1600" b="1" kern="1200" dirty="0">
                  <a:latin typeface="Huawei Sans" panose="020C0503030203020204" pitchFamily="34" charset="0"/>
                  <a:ea typeface="方正兰亭黑简体" panose="02000000000000000000" pitchFamily="2" charset="-122"/>
                  <a:sym typeface="Huawei Sans" panose="020C0503030203020204" pitchFamily="34" charset="0"/>
                </a:rPr>
                <a:t>NVRAM</a:t>
              </a:r>
            </a:p>
            <a:p>
              <a:pPr lvl="0" algn="l" defTabSz="711200">
                <a:lnSpc>
                  <a:spcPct val="90000"/>
                </a:lnSpc>
                <a:spcBef>
                  <a:spcPct val="0"/>
                </a:spcBef>
                <a:spcAft>
                  <a:spcPct val="35000"/>
                </a:spcAft>
              </a:pPr>
              <a:r>
                <a:rPr lang="en-US" sz="1200" kern="1200" dirty="0">
                  <a:latin typeface="Huawei Sans" panose="020C0503030203020204" pitchFamily="34" charset="0"/>
                  <a:ea typeface="方正兰亭黑简体" panose="02000000000000000000" pitchFamily="2" charset="-122"/>
                  <a:sym typeface="Huawei Sans" panose="020C0503030203020204" pitchFamily="34" charset="0"/>
                </a:rPr>
                <a:t>NVRAM is nonvolatile random access memory. It is used to store log buffer files. Logs will be written into the flash memory after the timer expires or the buffer is full.</a:t>
              </a:r>
            </a:p>
          </p:txBody>
        </p:sp>
        <p:sp>
          <p:nvSpPr>
            <p:cNvPr id="15" name="左箭头 14"/>
            <p:cNvSpPr/>
            <p:nvPr/>
          </p:nvSpPr>
          <p:spPr>
            <a:xfrm rot="21589654">
              <a:off x="7064446" y="5339927"/>
              <a:ext cx="2739650" cy="554629"/>
            </a:xfrm>
            <a:prstGeom prst="leftArrow">
              <a:avLst>
                <a:gd name="adj1" fmla="val 60000"/>
                <a:gd name="adj2" fmla="val 50000"/>
              </a:avLst>
            </a:prstGeom>
            <a:solidFill>
              <a:srgbClr val="F4FBFE"/>
            </a:solidFill>
            <a:ln>
              <a:solidFill>
                <a:srgbClr val="99DFF9"/>
              </a:solidFill>
            </a:ln>
          </p:spPr>
          <p:style>
            <a:lnRef idx="0">
              <a:scrgbClr r="0" g="0" b="0"/>
            </a:lnRef>
            <a:fillRef idx="1">
              <a:scrgbClr r="0" g="0" b="0"/>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16" name="任意多边形 15"/>
            <p:cNvSpPr/>
            <p:nvPr/>
          </p:nvSpPr>
          <p:spPr>
            <a:xfrm>
              <a:off x="8312340" y="5028593"/>
              <a:ext cx="2983501" cy="1106847"/>
            </a:xfrm>
            <a:custGeom>
              <a:avLst/>
              <a:gdLst>
                <a:gd name="connsiteX0" fmla="*/ 0 w 2983501"/>
                <a:gd name="connsiteY0" fmla="*/ 94967 h 949674"/>
                <a:gd name="connsiteX1" fmla="*/ 94967 w 2983501"/>
                <a:gd name="connsiteY1" fmla="*/ 0 h 949674"/>
                <a:gd name="connsiteX2" fmla="*/ 2888534 w 2983501"/>
                <a:gd name="connsiteY2" fmla="*/ 0 h 949674"/>
                <a:gd name="connsiteX3" fmla="*/ 2983501 w 2983501"/>
                <a:gd name="connsiteY3" fmla="*/ 94967 h 949674"/>
                <a:gd name="connsiteX4" fmla="*/ 2983501 w 2983501"/>
                <a:gd name="connsiteY4" fmla="*/ 854707 h 949674"/>
                <a:gd name="connsiteX5" fmla="*/ 2888534 w 2983501"/>
                <a:gd name="connsiteY5" fmla="*/ 949674 h 949674"/>
                <a:gd name="connsiteX6" fmla="*/ 94967 w 2983501"/>
                <a:gd name="connsiteY6" fmla="*/ 949674 h 949674"/>
                <a:gd name="connsiteX7" fmla="*/ 0 w 2983501"/>
                <a:gd name="connsiteY7" fmla="*/ 854707 h 949674"/>
                <a:gd name="connsiteX8" fmla="*/ 0 w 2983501"/>
                <a:gd name="connsiteY8" fmla="*/ 94967 h 949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83501" h="949674">
                  <a:moveTo>
                    <a:pt x="0" y="94967"/>
                  </a:moveTo>
                  <a:cubicBezTo>
                    <a:pt x="0" y="42518"/>
                    <a:pt x="42518" y="0"/>
                    <a:pt x="94967" y="0"/>
                  </a:cubicBezTo>
                  <a:lnTo>
                    <a:pt x="2888534" y="0"/>
                  </a:lnTo>
                  <a:cubicBezTo>
                    <a:pt x="2940983" y="0"/>
                    <a:pt x="2983501" y="42518"/>
                    <a:pt x="2983501" y="94967"/>
                  </a:cubicBezTo>
                  <a:lnTo>
                    <a:pt x="2983501" y="854707"/>
                  </a:lnTo>
                  <a:cubicBezTo>
                    <a:pt x="2983501" y="907156"/>
                    <a:pt x="2940983" y="949674"/>
                    <a:pt x="2888534" y="949674"/>
                  </a:cubicBezTo>
                  <a:lnTo>
                    <a:pt x="94967" y="949674"/>
                  </a:lnTo>
                  <a:cubicBezTo>
                    <a:pt x="42518" y="949674"/>
                    <a:pt x="0" y="907156"/>
                    <a:pt x="0" y="854707"/>
                  </a:cubicBezTo>
                  <a:lnTo>
                    <a:pt x="0" y="94967"/>
                  </a:lnTo>
                  <a:close/>
                </a:path>
              </a:pathLst>
            </a:custGeom>
            <a:solidFill>
              <a:srgbClr val="F4FBFE"/>
            </a:solidFill>
            <a:ln>
              <a:solidFill>
                <a:srgbClr val="99DFF9"/>
              </a:solid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58295" tIns="58295" rIns="58295" bIns="58295" numCol="1" spcCol="1270" anchor="ctr" anchorCtr="0">
              <a:noAutofit/>
            </a:bodyPr>
            <a:lstStyle/>
            <a:p>
              <a:pPr lvl="0" algn="ctr" defTabSz="711200">
                <a:lnSpc>
                  <a:spcPct val="90000"/>
                </a:lnSpc>
                <a:spcBef>
                  <a:spcPct val="0"/>
                </a:spcBef>
                <a:spcAft>
                  <a:spcPct val="35000"/>
                </a:spcAft>
              </a:pPr>
              <a:r>
                <a:rPr lang="en-US" sz="1600" b="1" kern="1200" dirty="0">
                  <a:latin typeface="Huawei Sans" panose="020C0503030203020204" pitchFamily="34" charset="0"/>
                  <a:ea typeface="方正兰亭黑简体" panose="02000000000000000000" pitchFamily="2" charset="-122"/>
                  <a:sym typeface="Huawei Sans" panose="020C0503030203020204" pitchFamily="34" charset="0"/>
                </a:rPr>
                <a:t>USB</a:t>
              </a:r>
            </a:p>
            <a:p>
              <a:pPr lvl="0" algn="ctr" defTabSz="711200">
                <a:lnSpc>
                  <a:spcPct val="90000"/>
                </a:lnSpc>
                <a:spcBef>
                  <a:spcPct val="0"/>
                </a:spcBef>
                <a:spcAft>
                  <a:spcPct val="35000"/>
                </a:spcAft>
              </a:pPr>
              <a:r>
                <a:rPr lang="en-US" sz="1200" kern="1200" dirty="0">
                  <a:latin typeface="Huawei Sans" panose="020C0503030203020204" pitchFamily="34" charset="0"/>
                  <a:ea typeface="方正兰亭黑简体" panose="02000000000000000000" pitchFamily="2" charset="-122"/>
                  <a:sym typeface="Huawei Sans" panose="020C0503030203020204" pitchFamily="34" charset="0"/>
                </a:rPr>
                <a:t>The USB is considered an interface. It is used to connect to a large-capacity storage medium for device upgrade and data transmission.</a:t>
              </a:r>
            </a:p>
          </p:txBody>
        </p:sp>
      </p:grpSp>
    </p:spTree>
    <p:extLst>
      <p:ext uri="{BB962C8B-B14F-4D97-AF65-F5344CB8AC3E}">
        <p14:creationId xmlns:p14="http://schemas.microsoft.com/office/powerpoint/2010/main" val="227552430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316</TotalTime>
  <Words>7673</Words>
  <Application>Microsoft Office PowerPoint</Application>
  <PresentationFormat>宽屏</PresentationFormat>
  <Paragraphs>733</Paragraphs>
  <Slides>48</Slides>
  <Notes>48</Notes>
  <HiddenSlides>1</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48</vt:i4>
      </vt:variant>
    </vt:vector>
  </HeadingPairs>
  <TitlesOfParts>
    <vt:vector size="56" baseType="lpstr">
      <vt:lpstr>方正兰亭黑简体</vt:lpstr>
      <vt:lpstr>宋体</vt:lpstr>
      <vt:lpstr>微软雅黑</vt:lpstr>
      <vt:lpstr>Arial</vt:lpstr>
      <vt:lpstr>Courier New</vt:lpstr>
      <vt:lpstr>Huawei Sans</vt:lpstr>
      <vt:lpstr>Wingdings</vt:lpstr>
      <vt:lpstr>1_自定义设计方案</vt:lpstr>
      <vt:lpstr>PowerPoint 演示文稿</vt:lpstr>
      <vt:lpstr>Huawei VRP Basics</vt:lpstr>
      <vt:lpstr>PowerPoint 演示文稿</vt:lpstr>
      <vt:lpstr>PowerPoint 演示文稿</vt:lpstr>
      <vt:lpstr>PowerPoint 演示文稿</vt:lpstr>
      <vt:lpstr>What Is VRP?</vt:lpstr>
      <vt:lpstr>Development of the VRP</vt:lpstr>
      <vt:lpstr>File System</vt:lpstr>
      <vt:lpstr>Storage Media</vt:lpstr>
      <vt:lpstr>Device Initialization Process</vt:lpstr>
      <vt:lpstr>Device Management</vt:lpstr>
      <vt:lpstr>VRP User Interfaces</vt:lpstr>
      <vt:lpstr>VRP User Levels</vt:lpstr>
      <vt:lpstr>Login to the Web System</vt:lpstr>
      <vt:lpstr>CLI - Local Login (1)</vt:lpstr>
      <vt:lpstr>CLI - Local Login (2)</vt:lpstr>
      <vt:lpstr>CLI - Remote Login</vt:lpstr>
      <vt:lpstr>CLI </vt:lpstr>
      <vt:lpstr>PowerPoint 演示文稿</vt:lpstr>
      <vt:lpstr>Basic Command Structure</vt:lpstr>
      <vt:lpstr>Command Views (1)</vt:lpstr>
      <vt:lpstr>Command Views (2)</vt:lpstr>
      <vt:lpstr>Editing a Command (1)</vt:lpstr>
      <vt:lpstr>Editing a Command (2)</vt:lpstr>
      <vt:lpstr>Using Command Line Online Help</vt:lpstr>
      <vt:lpstr>Interpreting Command Line Error Messages</vt:lpstr>
      <vt:lpstr>Using Undo Command Lines</vt:lpstr>
      <vt:lpstr>Using Command Line Shortcut Keys</vt:lpstr>
      <vt:lpstr>PowerPoint 演示文稿</vt:lpstr>
      <vt:lpstr>Common File System Operation Commands (1)</vt:lpstr>
      <vt:lpstr>Common File System Operation Commands (2)</vt:lpstr>
      <vt:lpstr>Common File System Operation Commands (3)</vt:lpstr>
      <vt:lpstr>Basic Configuration Commands (1)</vt:lpstr>
      <vt:lpstr>Basic Configuration Commands (2)</vt:lpstr>
      <vt:lpstr>Basic Configuration Commands (3)</vt:lpstr>
      <vt:lpstr>Basic Configuration Commands (4)</vt:lpstr>
      <vt:lpstr>PowerPoint 演示文稿</vt:lpstr>
      <vt:lpstr>Case 1: File Query Commands and Directory Operations</vt:lpstr>
      <vt:lpstr>Case 2: File Operations (1)</vt:lpstr>
      <vt:lpstr>Case 2: File Operations (2)</vt:lpstr>
      <vt:lpstr>Case 3: VRP Basic Configuration Commands</vt:lpstr>
      <vt:lpstr>Configuration Procedure (1)</vt:lpstr>
      <vt:lpstr>Configuration Procedure (2)</vt:lpstr>
      <vt:lpstr>Checking Configurations</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112</cp:revision>
  <dcterms:created xsi:type="dcterms:W3CDTF">2018-11-29T10:16:29Z</dcterms:created>
  <dcterms:modified xsi:type="dcterms:W3CDTF">2020-04-14T02:48:04Z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(3)wdE0Pr3Qq1eOLX7c/xUQs1ySM4iSk79Eb74rqXXET4m3pW3W5BQV7oyLpttUdJF9XEwO4iNH
9RW+w+AfwFek57oStKkmMdOudGazVP9gM0gEHeZkZsaUeA+8h1GqESFUvvvTwTWtVaGFOfAR
wqMeFD88Rm6apDB3l/vm2hxMYhUEzIjwBwaSj1DXiJzF3DhmjZN6siqDzvKt654QXy6Z6ihJ
RiB1wg4UapkNjDC2hU</vt:lpwstr>
  </property>
  <property fmtid="{D5CDD505-2E9C-101B-9397-08002B2CF9AE}" pid="3" name="_2015_ms_pID_7253431">
    <vt:lpwstr>pxjNwrGbmYYS1gLLJwNOOOVZ4mTb9bBUefE5D9JSFEttofnUHjx0Tg
iF9tZJaTRmFKectdEBICyhT1195pHKA+vi8JjRQUc5fV/5NFsLTrPv5wPbX3wuzraRkm3gGm
RD1UOUfsnMke0lRCa4J3aiv14K29LuAb1wqwZH8B6DnaZiDRkCcGs/WBXrR8DYdLbrwB/+9d
w5xx7HMd9/Ywif5Bcs/3fHpZA2RQ+sfnxct2</vt:lpwstr>
  </property>
  <property fmtid="{D5CDD505-2E9C-101B-9397-08002B2CF9AE}" pid="4" name="_2015_ms_pID_7253432">
    <vt:lpwstr>Hw==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1586745816</vt:lpwstr>
  </property>
</Properties>
</file>